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53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57" r:id="rId19"/>
    <p:sldId id="258" r:id="rId20"/>
    <p:sldId id="259" r:id="rId21"/>
    <p:sldId id="260" r:id="rId22"/>
    <p:sldId id="262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354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295" r:id="rId56"/>
    <p:sldId id="293" r:id="rId57"/>
    <p:sldId id="294" r:id="rId58"/>
    <p:sldId id="297" r:id="rId59"/>
    <p:sldId id="298" r:id="rId60"/>
    <p:sldId id="299" r:id="rId61"/>
    <p:sldId id="300" r:id="rId62"/>
    <p:sldId id="301" r:id="rId63"/>
    <p:sldId id="303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06" r:id="rId72"/>
    <p:sldId id="307" r:id="rId73"/>
    <p:sldId id="310" r:id="rId74"/>
    <p:sldId id="311" r:id="rId75"/>
    <p:sldId id="312" r:id="rId76"/>
    <p:sldId id="313" r:id="rId77"/>
    <p:sldId id="308" r:id="rId78"/>
    <p:sldId id="309" r:id="rId79"/>
    <p:sldId id="314" r:id="rId80"/>
    <p:sldId id="315" r:id="rId81"/>
    <p:sldId id="316" r:id="rId82"/>
    <p:sldId id="317" r:id="rId83"/>
    <p:sldId id="318" r:id="rId84"/>
    <p:sldId id="319" r:id="rId85"/>
    <p:sldId id="320" r:id="rId86"/>
    <p:sldId id="323" r:id="rId87"/>
    <p:sldId id="324" r:id="rId88"/>
    <p:sldId id="325" r:id="rId89"/>
    <p:sldId id="328" r:id="rId90"/>
    <p:sldId id="326" r:id="rId91"/>
    <p:sldId id="327" r:id="rId92"/>
    <p:sldId id="329" r:id="rId93"/>
    <p:sldId id="330" r:id="rId94"/>
    <p:sldId id="331" r:id="rId9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75D9-E614-249B-E16C-91E7B2B07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5F790-2751-7155-3344-80725BE9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5F23-E942-389D-E469-37401489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930EF-420B-7253-FC47-5DC192476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B72F-5CC6-C610-7D03-B2AA6DAA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35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2168-A3BC-8112-9864-76CD4180B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0CA31-3E78-E89F-9BD8-7A051FB2C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46FF3-314E-7886-02A2-08C9106D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24112-109B-D704-97C8-1B09CDB45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B8989-8BED-3556-FFC5-C8283C5A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88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DEC2-661D-8BD3-C297-01E331EE2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726E5-202B-66EF-A888-9F3288339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9E949-5563-22A8-1B76-A0CE7A35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49882-69C6-487E-C5D3-BD24B49A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9ED44-8826-DDE6-DB54-8013DC61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0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5399-BABD-01E1-EEFF-5523F4E5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1A1B-6CFA-A7FD-C7FC-E07624D0E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FFA8B-B649-D217-F14E-6CFF53E0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0904-C55F-4E0B-B8AC-A25FF7A3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10D2-6C7F-CB18-0B3A-8EAAD4FD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3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E0F-12B3-A680-35ED-F87B636E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C55D-B854-46D8-E8B0-30A9F7AE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50D47-D8D1-814F-DEBF-945341E8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E08CF-3BE5-BDFB-5F7B-7059EB4E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528A6-24C2-1FB9-FC99-EF7A9517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3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61DA-38BE-F962-7514-61EB1D89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B9F4-A796-BA56-1D74-8142ACF8F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3C453-3FE6-CE72-B0E0-6077146BD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30560-ADD5-3E0C-E8B5-AC882C8F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FC5F2-B46E-FD6B-99CB-F57C97022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05C5-200D-D47D-6AC9-D9001089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0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C0ED-08ED-590D-66E6-E25FFDFAB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ACA67-8CF0-B599-C651-341141F79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FE8-9C6A-D8EE-398C-F207E362F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F3B85-6A77-D497-D033-C27E8B06D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2713C-7252-3531-9AF1-963466269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B60E1-9520-CB06-F611-320D9228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BF03D-33FF-5F80-0129-B1561453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E81E1-B31B-9FE0-CB21-DD12D01C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0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3AE-C465-102D-F2A7-6963CBDE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9541EE-4055-2CD2-BA3F-3A24A7FF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27DF8-AB6D-AC5D-1758-C37FEE75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45BE-5B4C-3250-A440-53BCBF8F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54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2E2E1-B9F5-17F6-09FE-A3AC1392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FCD8E-4C7A-39DF-E657-9299A983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6FE01-110C-6249-02C9-F00542BB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99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4803-8ED3-070D-D252-E0B7EAA6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F9087-6102-4CED-28C6-94B61ECC1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CEBAC-0209-7E40-54AF-B1864CE9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8B896-2BEE-FC50-7D39-C930F68E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A455-F15A-1AB8-F803-9DBF1914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F0ABE-C768-F727-79C9-BB01AAD2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4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456A-F505-A14A-8195-0A5193F9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2E109-A939-39CD-90F2-F07EF1F4E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2B15F-F49B-2DD0-AC3D-D81BFDBFF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16E0A-67F1-D55C-8484-D9106F92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203B7-046F-024E-EFD8-C6C3C324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6968C-B8D5-DD3B-4F88-8397A239B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1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6BAA84-6F67-8096-A5AF-39ACFC0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51133-1BE7-235D-7BDA-3B097172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C80E-5BA5-58A4-E135-C51A0D714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B523-B022-42F2-A265-7652AECA23A6}" type="datetimeFigureOut">
              <a:rPr lang="ko-KR" altLang="en-US" smtClean="0"/>
              <a:t>2024-05-14</a:t>
            </a:fld>
            <a:endParaRPr lang="ko-K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1FE4-27FF-3116-F18E-880424A46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B86D-8ACF-EE36-D073-87B49523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AF08-CDEB-4BA2-BDF0-390DB9CF44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5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Web Applications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24.05.14 - </a:t>
            </a:r>
            <a:r>
              <a:rPr lang="ko-KR" altLang="en-US" dirty="0"/>
              <a:t>이주원</a:t>
            </a:r>
            <a:r>
              <a:rPr lang="en-US" altLang="ko-KR" dirty="0"/>
              <a:t>,</a:t>
            </a:r>
            <a:r>
              <a:rPr lang="ko-KR" altLang="en-US" dirty="0"/>
              <a:t> 박민혁</a:t>
            </a:r>
          </a:p>
        </p:txBody>
      </p:sp>
    </p:spTree>
    <p:extLst>
      <p:ext uri="{BB962C8B-B14F-4D97-AF65-F5344CB8AC3E}">
        <p14:creationId xmlns:p14="http://schemas.microsoft.com/office/powerpoint/2010/main" val="22588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 </a:t>
            </a:r>
            <a:r>
              <a:rPr lang="ko-KR" altLang="en-US" dirty="0"/>
              <a:t>버전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903A-7D8E-4449-965C-94B95A019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 </a:t>
            </a:r>
            <a:r>
              <a:rPr lang="en-US" altLang="ko-KR" dirty="0"/>
              <a:t>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171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 </a:t>
            </a:r>
            <a:r>
              <a:rPr lang="ko-KR" altLang="en-US" dirty="0"/>
              <a:t>버전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3882189"/>
            <a:ext cx="10515600" cy="2294774"/>
          </a:xfrm>
        </p:spPr>
        <p:txBody>
          <a:bodyPr>
            <a:normAutofit/>
          </a:bodyPr>
          <a:lstStyle/>
          <a:p>
            <a:r>
              <a:rPr lang="en-US" altLang="ko-KR" sz="2000" dirty="0"/>
              <a:t>1991</a:t>
            </a:r>
            <a:r>
              <a:rPr lang="ko-KR" altLang="en-US" sz="2000" dirty="0"/>
              <a:t>년 첫 버전 이후 지속적으로 버전 업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r>
              <a:rPr lang="ko-KR" altLang="en-US" sz="2000" dirty="0"/>
              <a:t>현재는 대부분 </a:t>
            </a:r>
            <a:r>
              <a:rPr lang="en-US" altLang="ko-KR" sz="2000" b="1" dirty="0"/>
              <a:t>HTTP/1.1, HTTP/2.0, HTTP/3.0 </a:t>
            </a:r>
            <a:r>
              <a:rPr lang="ko-KR" altLang="en-US" sz="2000" dirty="0"/>
              <a:t>만 사용 중</a:t>
            </a:r>
            <a:endParaRPr lang="en-US" altLang="ko-KR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29" y="1552910"/>
            <a:ext cx="10218741" cy="219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4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HTTP/1.1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2340"/>
            <a:ext cx="2397714" cy="30484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66" y="1422340"/>
            <a:ext cx="2204430" cy="315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2679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1.1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4685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1.0</a:t>
            </a:r>
            <a:endParaRPr lang="ko-KR" altLang="en-US" dirty="0"/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838200" y="5032122"/>
            <a:ext cx="10515600" cy="17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Connectionless</a:t>
            </a:r>
            <a:r>
              <a:rPr lang="ko-KR" altLang="en-US" sz="1600" dirty="0"/>
              <a:t>의 오버헤드를 해결하기 위해 수립된 연결을 일정 시간 유지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100434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HTTP/1.1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2340"/>
            <a:ext cx="2397714" cy="30484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66" y="1422340"/>
            <a:ext cx="2204430" cy="315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2679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1.1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4685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1.0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96" y="2747903"/>
            <a:ext cx="2092187" cy="266059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838200" y="5032122"/>
            <a:ext cx="10515600" cy="17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Connectionless</a:t>
            </a:r>
            <a:r>
              <a:rPr lang="ko-KR" altLang="en-US" sz="1600" dirty="0"/>
              <a:t>의 오버헤드를 해결하기 위해 수립된 연결을 일정 시간 유지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r>
              <a:rPr lang="en-US" altLang="ko-KR" sz="1600" b="1" dirty="0"/>
              <a:t>Keep-Alive </a:t>
            </a:r>
            <a:r>
              <a:rPr lang="ko-KR" altLang="en-US" sz="1600" dirty="0"/>
              <a:t>헤더를 통해 유지 시간 지정</a:t>
            </a:r>
            <a:r>
              <a:rPr lang="en-US" altLang="ko-KR" sz="1600" dirty="0"/>
              <a:t> 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89131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HTTP/1.1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22340"/>
            <a:ext cx="2397714" cy="30484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166" y="1422340"/>
            <a:ext cx="2204430" cy="3157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72679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1.1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4685" y="4621205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1.0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596" y="2747903"/>
            <a:ext cx="2092187" cy="266059"/>
          </a:xfrm>
          <a:prstGeom prst="rect">
            <a:avLst/>
          </a:prstGeom>
        </p:spPr>
      </p:pic>
      <p:sp>
        <p:nvSpPr>
          <p:cNvPr id="11" name="내용 개체 틀 2"/>
          <p:cNvSpPr txBox="1">
            <a:spLocks/>
          </p:cNvSpPr>
          <p:nvPr/>
        </p:nvSpPr>
        <p:spPr>
          <a:xfrm>
            <a:off x="838200" y="5032122"/>
            <a:ext cx="10515600" cy="170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Connectionless</a:t>
            </a:r>
            <a:r>
              <a:rPr lang="ko-KR" altLang="en-US" sz="1600" dirty="0"/>
              <a:t>의 오버헤드를 해결하기 위해 수립된 연결을 일정 시간 유지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r>
              <a:rPr lang="en-US" altLang="ko-KR" sz="1600" b="1" dirty="0"/>
              <a:t>Keep-Alive </a:t>
            </a:r>
            <a:r>
              <a:rPr lang="ko-KR" altLang="en-US" sz="1600" dirty="0"/>
              <a:t>헤더를 통해 유지 시간 지정</a:t>
            </a:r>
            <a:r>
              <a:rPr lang="en-US" altLang="ko-KR" sz="1600" dirty="0"/>
              <a:t> </a:t>
            </a:r>
          </a:p>
          <a:p>
            <a:endParaRPr lang="en-US" altLang="ko-KR" sz="1600" dirty="0"/>
          </a:p>
          <a:p>
            <a:r>
              <a:rPr lang="ko-KR" altLang="en-US" sz="1600" dirty="0"/>
              <a:t>여러 요청을 보낼 시 각 요청에 대한 응답을 기다리지 않고 전송 후 대기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991722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83" y="1317071"/>
            <a:ext cx="2539176" cy="36324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76" y="1359015"/>
            <a:ext cx="2506898" cy="354854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HTTP/2.0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991447"/>
            <a:ext cx="10515600" cy="1484854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HTTP/1.1</a:t>
            </a:r>
            <a:r>
              <a:rPr lang="ko-KR" altLang="en-US" sz="1800" dirty="0"/>
              <a:t>엔 요청한 순서대로 응답을 받아야 하는 </a:t>
            </a:r>
            <a:r>
              <a:rPr lang="en-US" altLang="ko-KR" sz="1800" dirty="0"/>
              <a:t>HOL (Head Of Line) </a:t>
            </a:r>
            <a:r>
              <a:rPr lang="ko-KR" altLang="en-US" sz="1800" dirty="0"/>
              <a:t>문제 존재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HTTP/2.0</a:t>
            </a:r>
            <a:r>
              <a:rPr lang="ko-KR" altLang="en-US" sz="1800" dirty="0"/>
              <a:t>은 응답 순서와 상관 없이 데이터 수신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660902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852"/>
            <a:ext cx="2539176" cy="36324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HTTP/2.0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1214" y="1627464"/>
            <a:ext cx="7402585" cy="4848837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바이너리 프레임 사용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헤더 압축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클라이언트 요청 시 우선 순위 지정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98204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HTTP/3.0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486399"/>
            <a:ext cx="10515600" cy="1140903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TCP </a:t>
            </a:r>
            <a:r>
              <a:rPr lang="ko-KR" altLang="en-US" sz="1800" dirty="0"/>
              <a:t>프로토콜이 아닌 </a:t>
            </a:r>
            <a:r>
              <a:rPr lang="en-US" altLang="ko-KR" sz="1800" b="1" dirty="0"/>
              <a:t>QUIC </a:t>
            </a:r>
            <a:r>
              <a:rPr lang="ko-KR" altLang="en-US" sz="1800" b="1" dirty="0"/>
              <a:t>프로토콜 </a:t>
            </a:r>
            <a:r>
              <a:rPr lang="ko-KR" altLang="en-US" sz="1800" dirty="0"/>
              <a:t>위에서 동작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TCP, TLS Handshake</a:t>
            </a:r>
            <a:r>
              <a:rPr lang="ko-KR" altLang="en-US" sz="1800" dirty="0"/>
              <a:t> 과정을</a:t>
            </a:r>
            <a:r>
              <a:rPr lang="en-US" altLang="ko-KR" sz="1800" dirty="0"/>
              <a:t> 1</a:t>
            </a:r>
            <a:r>
              <a:rPr lang="ko-KR" altLang="en-US" sz="1800" dirty="0"/>
              <a:t>단계로 축소해 지연시간 감소</a:t>
            </a:r>
            <a:endParaRPr lang="en-US" altLang="ko-KR" sz="1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30" y="1414386"/>
            <a:ext cx="3092192" cy="273805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84" y="1414386"/>
            <a:ext cx="2480104" cy="3572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9243" y="5043562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2.0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7804" y="5043562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HTTP 3.0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8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920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자주 변경되지 않는 페이지</a:t>
            </a:r>
            <a:r>
              <a:rPr lang="en-US" altLang="ko-KR" dirty="0"/>
              <a:t>/</a:t>
            </a:r>
            <a:r>
              <a:rPr lang="ko-KR" altLang="en-US" dirty="0"/>
              <a:t>데이터가 있다고 가정했을때</a:t>
            </a:r>
            <a:endParaRPr lang="en-US" altLang="ko-KR" dirty="0"/>
          </a:p>
          <a:p>
            <a:r>
              <a:rPr lang="ko-KR" altLang="en-US" dirty="0"/>
              <a:t>사용자가 필요할때마다 서버에게 요청한다면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트래픽 낭비</a:t>
            </a:r>
            <a:endParaRPr lang="en-US" altLang="ko-KR" dirty="0"/>
          </a:p>
          <a:p>
            <a:r>
              <a:rPr lang="ko-KR" altLang="en-US" dirty="0"/>
              <a:t>속도 저하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092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/>
              <a:t>HTTP</a:t>
            </a:r>
          </a:p>
          <a:p>
            <a:pPr lvl="1"/>
            <a:r>
              <a:rPr lang="en-US" altLang="ko-KR" dirty="0"/>
              <a:t>HTTP </a:t>
            </a:r>
            <a:r>
              <a:rPr lang="ko-KR" altLang="en-US" dirty="0"/>
              <a:t>특징</a:t>
            </a:r>
            <a:endParaRPr lang="en-US" altLang="ko-KR" dirty="0"/>
          </a:p>
          <a:p>
            <a:pPr lvl="1"/>
            <a:r>
              <a:rPr lang="en-US" altLang="ko-KR" dirty="0"/>
              <a:t>HTTP </a:t>
            </a:r>
            <a:r>
              <a:rPr lang="ko-KR" altLang="en-US" dirty="0"/>
              <a:t>버전</a:t>
            </a:r>
            <a:endParaRPr lang="en-US" altLang="ko-KR" dirty="0"/>
          </a:p>
          <a:p>
            <a:pPr lvl="1"/>
            <a:r>
              <a:rPr lang="en-US" altLang="ko-KR" dirty="0"/>
              <a:t>Browser Caching</a:t>
            </a:r>
          </a:p>
          <a:p>
            <a:pPr lvl="1"/>
            <a:r>
              <a:rPr lang="en-US" altLang="ko-KR" dirty="0"/>
              <a:t>MIME Type</a:t>
            </a:r>
          </a:p>
          <a:p>
            <a:pPr lvl="1"/>
            <a:r>
              <a:rPr lang="en-US" altLang="ko-KR" dirty="0"/>
              <a:t>CORS</a:t>
            </a:r>
          </a:p>
          <a:p>
            <a:r>
              <a:rPr lang="en-US" altLang="ko-KR" dirty="0"/>
              <a:t>REST</a:t>
            </a:r>
          </a:p>
          <a:p>
            <a:pPr lvl="1"/>
            <a:r>
              <a:rPr lang="en-US" altLang="ko-KR" dirty="0"/>
              <a:t>URL</a:t>
            </a:r>
          </a:p>
          <a:p>
            <a:pPr lvl="1"/>
            <a:r>
              <a:rPr lang="en-US" altLang="ko-KR" dirty="0"/>
              <a:t>Methods</a:t>
            </a:r>
          </a:p>
          <a:p>
            <a:pPr lvl="1"/>
            <a:r>
              <a:rPr lang="en-US" altLang="ko-KR" dirty="0"/>
              <a:t>REST </a:t>
            </a:r>
            <a:r>
              <a:rPr lang="ko-KR" altLang="en-US" dirty="0"/>
              <a:t>특징</a:t>
            </a:r>
            <a:endParaRPr lang="en-US" altLang="ko-KR" dirty="0"/>
          </a:p>
          <a:p>
            <a:r>
              <a:rPr lang="en-US" altLang="ko-KR" dirty="0" err="1"/>
              <a:t>WebAPIs</a:t>
            </a:r>
            <a:r>
              <a:rPr lang="en-US" altLang="ko-KR" dirty="0"/>
              <a:t>	</a:t>
            </a:r>
          </a:p>
          <a:p>
            <a:pPr lvl="1"/>
            <a:r>
              <a:rPr lang="en-US" altLang="ko-KR" dirty="0" err="1"/>
              <a:t>gRPC</a:t>
            </a:r>
            <a:endParaRPr lang="en-US" altLang="ko-KR" dirty="0"/>
          </a:p>
          <a:p>
            <a:pPr lvl="1"/>
            <a:r>
              <a:rPr lang="en-US" altLang="ko-KR" dirty="0" err="1"/>
              <a:t>GraphQL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99388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Browser Caching?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이전의 응답을 일정시간 저장해두어</a:t>
            </a:r>
            <a:endParaRPr lang="en-US" altLang="ko-KR" dirty="0"/>
          </a:p>
          <a:p>
            <a:r>
              <a:rPr lang="ko-KR" altLang="en-US" dirty="0"/>
              <a:t>너무 많은 통신을 하지 않도록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Browser Caching</a:t>
            </a:r>
            <a:r>
              <a:rPr lang="ko-KR" altLang="en-US" dirty="0"/>
              <a:t>에는 많은 종류의 헤더를 사용한다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9664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C5D92D3-0DEB-4202-9D09-7B03BE0E38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14600"/>
            <a:ext cx="5937253" cy="26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16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C5D92D3-0DEB-4202-9D09-7B03BE0E38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14600"/>
            <a:ext cx="5937253" cy="26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82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E64BEC-8D91-4A89-9BB4-3F8DF7B91F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888" y="450036"/>
            <a:ext cx="5026362" cy="59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682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ETag</a:t>
            </a:r>
            <a:r>
              <a:rPr lang="en-US" altLang="ko-KR" dirty="0"/>
              <a:t> &amp; If-None-Match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응답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해시 함수를 활용하여</a:t>
            </a:r>
            <a:br>
              <a:rPr lang="en-US" altLang="ko-KR" sz="2400" dirty="0"/>
            </a:br>
            <a:r>
              <a:rPr lang="ko-KR" altLang="en-US" sz="2400" dirty="0"/>
              <a:t>각 문서의 버전마다 고유한 </a:t>
            </a:r>
            <a:r>
              <a:rPr lang="en-US" altLang="ko-KR" sz="2400" dirty="0"/>
              <a:t>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발급해 헤더로 넘겨준다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If-None-Match </a:t>
            </a:r>
            <a:r>
              <a:rPr lang="ko-KR" altLang="en-US" sz="2400" dirty="0"/>
              <a:t>요청 헤더</a:t>
            </a:r>
            <a:r>
              <a:rPr lang="en-US" altLang="ko-KR" sz="2400" dirty="0"/>
              <a:t>:</a:t>
            </a:r>
            <a:br>
              <a:rPr lang="en-US" altLang="ko-KR" sz="2400" dirty="0"/>
            </a:br>
            <a:r>
              <a:rPr lang="ko-KR" altLang="en-US" sz="2400" dirty="0"/>
              <a:t>자신이 가지고 있는 문서의 </a:t>
            </a:r>
            <a:r>
              <a:rPr lang="en-US" altLang="ko-KR" sz="2400" dirty="0" err="1"/>
              <a:t>ETag</a:t>
            </a:r>
            <a:r>
              <a:rPr lang="en-US" altLang="ko-KR" sz="2400" dirty="0"/>
              <a:t> ID</a:t>
            </a:r>
            <a:r>
              <a:rPr lang="ko-KR" altLang="en-US" sz="2400" dirty="0"/>
              <a:t>를</a:t>
            </a:r>
            <a:br>
              <a:rPr lang="en-US" altLang="ko-KR" sz="2400" dirty="0"/>
            </a:br>
            <a:r>
              <a:rPr lang="ko-KR" altLang="en-US" sz="2400" dirty="0"/>
              <a:t>보내 만약 내가 가지고 있는 것이</a:t>
            </a:r>
            <a:br>
              <a:rPr lang="en-US" altLang="ko-KR" sz="2400" dirty="0"/>
            </a:br>
            <a:r>
              <a:rPr lang="ko-KR" altLang="en-US" sz="2400" dirty="0"/>
              <a:t>최신이라면 데이터를 보내지 말라는 뜻</a:t>
            </a:r>
            <a:endParaRPr lang="en-US" altLang="ko-KR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AE64BEC-8D91-4A89-9BB4-3F8DF7B91F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898" y="450036"/>
            <a:ext cx="4984341" cy="595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8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Last-Modified &amp; If-Modified-Since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 err="1"/>
              <a:t>ETag</a:t>
            </a:r>
            <a:r>
              <a:rPr lang="en-US" altLang="ko-KR" sz="2400" dirty="0"/>
              <a:t> &amp; If-None-Match</a:t>
            </a:r>
            <a:r>
              <a:rPr lang="ko-KR" altLang="en-US" sz="2400" dirty="0"/>
              <a:t> 보다 경량화된 버전</a:t>
            </a:r>
            <a:endParaRPr lang="en-US" altLang="ko-KR" sz="2400" dirty="0"/>
          </a:p>
          <a:p>
            <a:r>
              <a:rPr lang="en-US" altLang="ko-KR" sz="2400" dirty="0" err="1"/>
              <a:t>ETag</a:t>
            </a:r>
            <a:r>
              <a:rPr lang="en-US" altLang="ko-KR" sz="2400" dirty="0"/>
              <a:t> </a:t>
            </a:r>
            <a:r>
              <a:rPr lang="ko-KR" altLang="en-US" sz="2400" dirty="0"/>
              <a:t>방식에서 해시 함수 값 대신 파일이 수정된 시각을 사용</a:t>
            </a:r>
            <a:endParaRPr lang="en-US" altLang="ko-KR" sz="2400" dirty="0"/>
          </a:p>
          <a:p>
            <a:endParaRPr lang="en-US" altLang="ko-KR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9581-F405-4DA6-9694-5535AF0AB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1"/>
            <a:ext cx="4572638" cy="2629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5C13C-87A0-4E2F-BC69-083D64C0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444" y="3429000"/>
            <a:ext cx="5852720" cy="26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31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Age, Date, Expire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/>
              <a:t>Age - </a:t>
            </a:r>
            <a:r>
              <a:rPr lang="ko-KR" altLang="en-US" sz="2400" dirty="0"/>
              <a:t>현재 응답하는 데이터가 얼마나 오래되었는지 초 단위로 알려준다</a:t>
            </a:r>
          </a:p>
          <a:p>
            <a:r>
              <a:rPr lang="en-US" altLang="ko-KR" sz="2400" dirty="0"/>
              <a:t>Date - </a:t>
            </a:r>
            <a:r>
              <a:rPr lang="ko-KR" altLang="en-US" sz="2400" dirty="0"/>
              <a:t>데이터와 관련 없이 </a:t>
            </a:r>
            <a:r>
              <a:rPr lang="en-US" altLang="ko-KR" sz="2400" dirty="0"/>
              <a:t>HTTP </a:t>
            </a:r>
            <a:r>
              <a:rPr lang="ko-KR" altLang="en-US" sz="2400" dirty="0"/>
              <a:t>응답한 시각을 보내준다</a:t>
            </a:r>
          </a:p>
          <a:p>
            <a:r>
              <a:rPr lang="en-US" altLang="ko-KR" sz="2400" dirty="0"/>
              <a:t>Expire - </a:t>
            </a:r>
            <a:r>
              <a:rPr lang="ko-KR" altLang="en-US" sz="2400" dirty="0"/>
              <a:t>이 시각이 지나면 캐시를 사용하지 말고 다시 요청하라는 뜻</a:t>
            </a:r>
          </a:p>
        </p:txBody>
      </p:sp>
    </p:spTree>
    <p:extLst>
      <p:ext uri="{BB962C8B-B14F-4D97-AF65-F5344CB8AC3E}">
        <p14:creationId xmlns:p14="http://schemas.microsoft.com/office/powerpoint/2010/main" val="213331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Age, Date, Expire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ko-KR" sz="2400" dirty="0"/>
              <a:t>Age - </a:t>
            </a:r>
            <a:r>
              <a:rPr lang="ko-KR" altLang="en-US" sz="2400" dirty="0"/>
              <a:t>현재 응답하는 데이터가 얼마나 오래되었는지 초 단위로 알려준다</a:t>
            </a:r>
          </a:p>
          <a:p>
            <a:r>
              <a:rPr lang="en-US" altLang="ko-KR" sz="2400" dirty="0"/>
              <a:t>Date - </a:t>
            </a:r>
            <a:r>
              <a:rPr lang="ko-KR" altLang="en-US" sz="2400" dirty="0"/>
              <a:t>데이터와 관련 없이 </a:t>
            </a:r>
            <a:r>
              <a:rPr lang="en-US" altLang="ko-KR" sz="2400" dirty="0"/>
              <a:t>HTTP </a:t>
            </a:r>
            <a:r>
              <a:rPr lang="ko-KR" altLang="en-US" sz="2400" dirty="0"/>
              <a:t>응답한 시각을 보내준다</a:t>
            </a:r>
          </a:p>
          <a:p>
            <a:r>
              <a:rPr lang="en-US" altLang="ko-KR" sz="2400" dirty="0"/>
              <a:t>Expire - </a:t>
            </a:r>
            <a:r>
              <a:rPr lang="ko-KR" altLang="en-US" sz="2400" dirty="0"/>
              <a:t>이 시각이 지나면 캐시를 사용하지 말고 다시 요청하라는 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74AC3-7404-4B43-8B38-612319EE76DE}"/>
              </a:ext>
            </a:extLst>
          </p:cNvPr>
          <p:cNvSpPr txBox="1"/>
          <p:nvPr/>
        </p:nvSpPr>
        <p:spPr>
          <a:xfrm rot="20498316">
            <a:off x="9699612" y="1847850"/>
            <a:ext cx="249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Cache-Control</a:t>
            </a:r>
            <a:r>
              <a:rPr lang="ko-KR" altLang="en-US" dirty="0"/>
              <a:t>에 사용</a:t>
            </a:r>
            <a:r>
              <a:rPr lang="en-US" altLang="ko-KR" dirty="0"/>
              <a:t>!</a:t>
            </a:r>
            <a:endParaRPr lang="ko-KR" alt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3EBC108-DDA6-489F-BACB-D41849049573}"/>
              </a:ext>
            </a:extLst>
          </p:cNvPr>
          <p:cNvCxnSpPr/>
          <p:nvPr/>
        </p:nvCxnSpPr>
        <p:spPr>
          <a:xfrm flipH="1">
            <a:off x="10067925" y="1958975"/>
            <a:ext cx="5143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449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Cache? Shared Cache?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ko-KR" altLang="en-US" sz="2400" dirty="0"/>
              <a:t>사실 </a:t>
            </a:r>
            <a:r>
              <a:rPr lang="en-US" altLang="ko-KR" sz="2400" dirty="0"/>
              <a:t>Cache</a:t>
            </a:r>
            <a:r>
              <a:rPr lang="ko-KR" altLang="en-US" sz="2400" dirty="0"/>
              <a:t>는 </a:t>
            </a:r>
            <a:r>
              <a:rPr lang="en-US" altLang="ko-KR" sz="2400" dirty="0"/>
              <a:t>Browser</a:t>
            </a:r>
            <a:r>
              <a:rPr lang="ko-KR" altLang="en-US" sz="2400" dirty="0"/>
              <a:t>만 하는 것이 아니다</a:t>
            </a:r>
            <a:r>
              <a:rPr lang="en-US" altLang="ko-KR" sz="2400" dirty="0"/>
              <a:t>!</a:t>
            </a:r>
          </a:p>
          <a:p>
            <a:r>
              <a:rPr lang="en-US" altLang="ko-KR" sz="2400" dirty="0"/>
              <a:t>Browser</a:t>
            </a:r>
            <a:r>
              <a:rPr lang="ko-KR" altLang="en-US" sz="2400" dirty="0"/>
              <a:t>와 </a:t>
            </a:r>
            <a:r>
              <a:rPr lang="en-US" altLang="ko-KR" sz="2400" dirty="0"/>
              <a:t>Server </a:t>
            </a:r>
            <a:r>
              <a:rPr lang="ko-KR" altLang="en-US" sz="2400" dirty="0"/>
              <a:t>사이 각종 프록시들도 캐시를 가지고 있을 수 있다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0F8DF85-9E78-4BBA-BB6D-82E8AA9B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429000"/>
            <a:ext cx="7562850" cy="324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7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Private Cache? Shared Cache?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sz="2400" dirty="0"/>
              <a:t>이때 프록시는 자신의 캐시를</a:t>
            </a:r>
            <a:br>
              <a:rPr lang="en-US" altLang="ko-KR" sz="2400" dirty="0"/>
            </a:br>
            <a:r>
              <a:rPr lang="ko-KR" altLang="en-US" sz="2400" dirty="0"/>
              <a:t>모든 사용자에게 적용시킬 것인가</a:t>
            </a:r>
            <a:r>
              <a:rPr lang="en-US" altLang="ko-KR" sz="2400" dirty="0"/>
              <a:t>?</a:t>
            </a:r>
          </a:p>
          <a:p>
            <a:r>
              <a:rPr lang="ko-KR" altLang="en-US" sz="2400" dirty="0"/>
              <a:t>혹은 각각 사용자마다</a:t>
            </a:r>
            <a:br>
              <a:rPr lang="en-US" altLang="ko-KR" sz="2400" dirty="0"/>
            </a:br>
            <a:r>
              <a:rPr lang="ko-KR" altLang="en-US" sz="2400" dirty="0"/>
              <a:t>각자</a:t>
            </a:r>
            <a:r>
              <a:rPr lang="en-US" altLang="ko-KR" sz="2400" dirty="0"/>
              <a:t> </a:t>
            </a:r>
            <a:r>
              <a:rPr lang="ko-KR" altLang="en-US" sz="2400" dirty="0"/>
              <a:t>따로 캐시를 하도록 할 것인가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r>
              <a:rPr lang="en-US" altLang="ko-KR" sz="2400" dirty="0"/>
              <a:t>Shared Cache:</a:t>
            </a:r>
            <a:br>
              <a:rPr lang="en-US" altLang="ko-KR" sz="2400" dirty="0"/>
            </a:br>
            <a:r>
              <a:rPr lang="ko-KR" altLang="en-US" sz="2400" dirty="0"/>
              <a:t>적중률 높지만 보안에 문제</a:t>
            </a:r>
            <a:endParaRPr lang="en-US" altLang="ko-KR" sz="2400" dirty="0"/>
          </a:p>
          <a:p>
            <a:r>
              <a:rPr lang="en-US" altLang="ko-KR" sz="2400" dirty="0"/>
              <a:t>Private Cache:</a:t>
            </a:r>
            <a:br>
              <a:rPr lang="en-US" altLang="ko-KR" sz="2400" dirty="0"/>
            </a:br>
            <a:r>
              <a:rPr lang="ko-KR" altLang="en-US" sz="2400" dirty="0"/>
              <a:t>비교적 적중률 낮지만 보안에 강하다</a:t>
            </a:r>
            <a:endParaRPr lang="en-US" altLang="ko-KR" sz="2400" dirty="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8BD64C2-AB7F-41E6-AF12-20CF665041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030140"/>
            <a:ext cx="5686425" cy="39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1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 </a:t>
            </a:r>
            <a:r>
              <a:rPr lang="ko-KR" altLang="en-US" dirty="0"/>
              <a:t>특징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903A-7D8E-4449-965C-94B95A019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 </a:t>
            </a:r>
            <a:r>
              <a:rPr lang="en-US" altLang="ko-KR" dirty="0"/>
              <a:t>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9523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Cache-Control 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서버가 상황에 따라 </a:t>
            </a:r>
            <a:r>
              <a:rPr lang="en-US" altLang="ko-KR" sz="2400" dirty="0"/>
              <a:t>Private Cache</a:t>
            </a:r>
            <a:r>
              <a:rPr lang="ko-KR" altLang="en-US" sz="2400" dirty="0"/>
              <a:t>를 쓸지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쓸지 결정</a:t>
            </a:r>
            <a:endParaRPr lang="en-US" altLang="ko-KR" sz="2400" dirty="0"/>
          </a:p>
          <a:p>
            <a:r>
              <a:rPr lang="en-US" altLang="ko-KR" sz="2400" dirty="0"/>
              <a:t>Cache </a:t>
            </a:r>
            <a:r>
              <a:rPr lang="ko-KR" altLang="en-US" sz="2400" dirty="0"/>
              <a:t>가능 여</a:t>
            </a:r>
            <a:r>
              <a:rPr lang="en-US" altLang="ko-KR" sz="2400" dirty="0"/>
              <a:t>/</a:t>
            </a:r>
            <a:r>
              <a:rPr lang="ko-KR" altLang="en-US" sz="2400" dirty="0"/>
              <a:t>부 및 </a:t>
            </a:r>
            <a:r>
              <a:rPr lang="en-US" altLang="ko-KR" sz="2400" dirty="0"/>
              <a:t>Cache</a:t>
            </a:r>
            <a:r>
              <a:rPr lang="ko-KR" altLang="en-US" sz="2400" dirty="0"/>
              <a:t>의 최대 유효 기간 설정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max-age=1000</a:t>
            </a:r>
            <a:br>
              <a:rPr lang="en-US" altLang="ko-KR" sz="2400" dirty="0"/>
            </a:br>
            <a:r>
              <a:rPr lang="en-US" altLang="ko-KR" sz="2400" dirty="0"/>
              <a:t>Age </a:t>
            </a:r>
            <a:r>
              <a:rPr lang="ko-KR" altLang="en-US" sz="2400" dirty="0"/>
              <a:t>헤더에서 </a:t>
            </a:r>
            <a:r>
              <a:rPr lang="en-US" altLang="ko-KR" sz="2400" dirty="0"/>
              <a:t>1</a:t>
            </a:r>
            <a:r>
              <a:rPr lang="ko-KR" altLang="en-US" sz="2400" dirty="0"/>
              <a:t>초마다 </a:t>
            </a:r>
            <a:r>
              <a:rPr lang="en-US" altLang="ko-KR" sz="2400" dirty="0"/>
              <a:t>1</a:t>
            </a:r>
            <a:r>
              <a:rPr lang="ko-KR" altLang="en-US" sz="2400" dirty="0"/>
              <a:t>씩 더했을때 </a:t>
            </a:r>
            <a:r>
              <a:rPr lang="en-US" altLang="ko-KR" sz="2400" dirty="0"/>
              <a:t>1000 </a:t>
            </a:r>
            <a:r>
              <a:rPr lang="ko-KR" altLang="en-US" sz="2400" dirty="0"/>
              <a:t>이상이면 캐시를 버리고 새로 받아라</a:t>
            </a:r>
            <a:endParaRPr lang="en-US" altLang="ko-K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08498-546F-49CB-B13F-EFBE2C22AF84}"/>
              </a:ext>
            </a:extLst>
          </p:cNvPr>
          <p:cNvSpPr/>
          <p:nvPr/>
        </p:nvSpPr>
        <p:spPr>
          <a:xfrm>
            <a:off x="6715125" y="3847405"/>
            <a:ext cx="5396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Age - </a:t>
            </a:r>
            <a:r>
              <a:rPr lang="ko-KR" altLang="en-US" sz="1400" dirty="0"/>
              <a:t>현재 응답하는 데이터가 얼마나 오래되었는지 초 단위로 알려준다</a:t>
            </a:r>
          </a:p>
        </p:txBody>
      </p:sp>
    </p:spTree>
    <p:extLst>
      <p:ext uri="{BB962C8B-B14F-4D97-AF65-F5344CB8AC3E}">
        <p14:creationId xmlns:p14="http://schemas.microsoft.com/office/powerpoint/2010/main" val="4053575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Cache-Control 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400" dirty="0"/>
              <a:t>서버가 상황에 따라 </a:t>
            </a:r>
            <a:r>
              <a:rPr lang="en-US" altLang="ko-KR" sz="2400" dirty="0"/>
              <a:t>Private Cache</a:t>
            </a:r>
            <a:r>
              <a:rPr lang="ko-KR" altLang="en-US" sz="2400" dirty="0"/>
              <a:t>를 쓸지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쓸지 결정</a:t>
            </a:r>
            <a:endParaRPr lang="en-US" altLang="ko-KR" sz="2400" dirty="0"/>
          </a:p>
          <a:p>
            <a:r>
              <a:rPr lang="en-US" altLang="ko-KR" sz="2400" dirty="0"/>
              <a:t>Cache </a:t>
            </a:r>
            <a:r>
              <a:rPr lang="ko-KR" altLang="en-US" sz="2400" dirty="0"/>
              <a:t>가능 여</a:t>
            </a:r>
            <a:r>
              <a:rPr lang="en-US" altLang="ko-KR" sz="2400" dirty="0"/>
              <a:t>/</a:t>
            </a:r>
            <a:r>
              <a:rPr lang="ko-KR" altLang="en-US" sz="2400" dirty="0"/>
              <a:t>부 및 </a:t>
            </a:r>
            <a:r>
              <a:rPr lang="en-US" altLang="ko-KR" sz="2400" dirty="0"/>
              <a:t>Cache</a:t>
            </a:r>
            <a:r>
              <a:rPr lang="ko-KR" altLang="en-US" sz="2400" dirty="0"/>
              <a:t>의 최대 유효 기간 설정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max-age=1000</a:t>
            </a:r>
            <a:br>
              <a:rPr lang="en-US" altLang="ko-KR" sz="2400" dirty="0"/>
            </a:br>
            <a:r>
              <a:rPr lang="en-US" altLang="ko-KR" sz="2400" dirty="0"/>
              <a:t>Age </a:t>
            </a:r>
            <a:r>
              <a:rPr lang="ko-KR" altLang="en-US" sz="2400" dirty="0"/>
              <a:t>헤더에서 </a:t>
            </a:r>
            <a:r>
              <a:rPr lang="en-US" altLang="ko-KR" sz="2400" dirty="0"/>
              <a:t>1</a:t>
            </a:r>
            <a:r>
              <a:rPr lang="ko-KR" altLang="en-US" sz="2400" dirty="0"/>
              <a:t>초마다 </a:t>
            </a:r>
            <a:r>
              <a:rPr lang="en-US" altLang="ko-KR" sz="2400" dirty="0"/>
              <a:t>1</a:t>
            </a:r>
            <a:r>
              <a:rPr lang="ko-KR" altLang="en-US" sz="2400" dirty="0"/>
              <a:t>씩 더했을때 </a:t>
            </a:r>
            <a:r>
              <a:rPr lang="en-US" altLang="ko-KR" sz="2400" dirty="0"/>
              <a:t>1000 </a:t>
            </a:r>
            <a:r>
              <a:rPr lang="ko-KR" altLang="en-US" sz="2400" dirty="0"/>
              <a:t>이상이면 캐시를 버리고 새로 받아라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Cache-Control:  public; max-age=1000</a:t>
            </a:r>
            <a:br>
              <a:rPr lang="en-US" altLang="ko-KR" sz="2400" dirty="0"/>
            </a:br>
            <a:r>
              <a:rPr lang="en-US" altLang="ko-KR" sz="2400" dirty="0"/>
              <a:t>+ Private Cache</a:t>
            </a:r>
            <a:r>
              <a:rPr lang="ko-KR" altLang="en-US" sz="2400" dirty="0"/>
              <a:t>와 </a:t>
            </a:r>
            <a:r>
              <a:rPr lang="en-US" altLang="ko-KR" sz="2400" dirty="0"/>
              <a:t>Shared Cache</a:t>
            </a:r>
            <a:r>
              <a:rPr lang="ko-KR" altLang="en-US" sz="2400" dirty="0"/>
              <a:t>를 둘다 써라 </a:t>
            </a:r>
            <a:r>
              <a:rPr lang="en-US" altLang="ko-KR" sz="2400" dirty="0"/>
              <a:t>(</a:t>
            </a:r>
            <a:r>
              <a:rPr lang="ko-KR" altLang="en-US" sz="2400" dirty="0"/>
              <a:t>공유되어도 상관 없는 데이터</a:t>
            </a:r>
            <a:r>
              <a:rPr lang="en-US" altLang="ko-KR" sz="2400" dirty="0"/>
              <a:t>)</a:t>
            </a:r>
          </a:p>
          <a:p>
            <a:r>
              <a:rPr lang="en-US" altLang="ko-KR" sz="2400" dirty="0"/>
              <a:t>Cache-Control: private; max-age=1000</a:t>
            </a:r>
            <a:br>
              <a:rPr lang="en-US" altLang="ko-KR" sz="2400" dirty="0"/>
            </a:br>
            <a:r>
              <a:rPr lang="en-US" altLang="ko-KR" sz="2400" dirty="0"/>
              <a:t>+ Private Cache </a:t>
            </a:r>
            <a:r>
              <a:rPr lang="ko-KR" altLang="en-US" sz="2400" dirty="0"/>
              <a:t>만 써라 </a:t>
            </a:r>
            <a:r>
              <a:rPr lang="en-US" altLang="ko-KR" sz="2400" dirty="0"/>
              <a:t>(</a:t>
            </a:r>
            <a:r>
              <a:rPr lang="ko-KR" altLang="en-US" sz="2400" dirty="0"/>
              <a:t>공유되면 안되는 데이터</a:t>
            </a:r>
            <a:r>
              <a:rPr lang="en-US" altLang="ko-KR" sz="2400" dirty="0"/>
              <a:t>)</a:t>
            </a:r>
          </a:p>
          <a:p>
            <a:endParaRPr lang="en-US" altLang="ko-KR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04084-0DCF-4F54-96FB-BAF6A15DCF67}"/>
              </a:ext>
            </a:extLst>
          </p:cNvPr>
          <p:cNvSpPr/>
          <p:nvPr/>
        </p:nvSpPr>
        <p:spPr>
          <a:xfrm>
            <a:off x="6715125" y="3847405"/>
            <a:ext cx="5381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Age - </a:t>
            </a:r>
            <a:r>
              <a:rPr lang="ko-KR" altLang="en-US" sz="1400" dirty="0"/>
              <a:t>현재 응답하는 데이터가 얼마나 오래되었는지 초 단위로 알려준다</a:t>
            </a:r>
          </a:p>
        </p:txBody>
      </p:sp>
    </p:spTree>
    <p:extLst>
      <p:ext uri="{BB962C8B-B14F-4D97-AF65-F5344CB8AC3E}">
        <p14:creationId xmlns:p14="http://schemas.microsoft.com/office/powerpoint/2010/main" val="3057927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Vary </a:t>
            </a:r>
            <a:r>
              <a:rPr lang="ko-KR" altLang="en-US" dirty="0"/>
              <a:t>응답 헤더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Vary</a:t>
            </a:r>
            <a:r>
              <a:rPr lang="ko-KR" altLang="en-US" sz="2400" dirty="0"/>
              <a:t>에 적힌 헤더는 헤더 값이 다른 것끼리 별개의 캐시를 한다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Vary: Authorization</a:t>
            </a:r>
          </a:p>
          <a:p>
            <a:r>
              <a:rPr lang="en-US" altLang="ko-KR" sz="2400" dirty="0"/>
              <a:t>Authorization </a:t>
            </a:r>
            <a:r>
              <a:rPr lang="ko-KR" altLang="en-US" sz="2400" dirty="0"/>
              <a:t>헤더 마다 각각의 캐시를 별도로 관리한다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캐시를 하고 싶지만 세션 마다 다른 내용이 보여야 하는 경우 사용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604357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696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r>
              <a:rPr lang="ko-KR" altLang="en-US" dirty="0"/>
              <a:t>이 필요한 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URL</a:t>
            </a:r>
            <a:r>
              <a:rPr lang="ko-KR" altLang="en-US" sz="2400" dirty="0"/>
              <a:t>에 적힌 파일 확장자와 파일 형식은 다를 수 있다</a:t>
            </a:r>
            <a:endParaRPr lang="en-US" altLang="ko-KR" sz="2400" dirty="0"/>
          </a:p>
          <a:p>
            <a:r>
              <a:rPr lang="en-US" altLang="ko-KR" sz="2400" dirty="0"/>
              <a:t>URL</a:t>
            </a:r>
            <a:r>
              <a:rPr lang="ko-KR" altLang="en-US" sz="2400" dirty="0"/>
              <a:t>에 파일 확장자를 안적는 경우도 많다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http://some.api.com/api/users/1/profile_image</a:t>
            </a:r>
          </a:p>
          <a:p>
            <a:r>
              <a:rPr lang="ko-KR" altLang="en-US" sz="2400" dirty="0"/>
              <a:t>이 경로로 요청을 보내면 돌아온 이미지는 </a:t>
            </a:r>
            <a:r>
              <a:rPr lang="en-US" altLang="ko-KR" sz="2400" dirty="0"/>
              <a:t>.jpg</a:t>
            </a:r>
            <a:r>
              <a:rPr lang="ko-KR" altLang="en-US" sz="2400" dirty="0"/>
              <a:t>일까</a:t>
            </a:r>
            <a:r>
              <a:rPr lang="en-US" altLang="ko-KR" sz="2400" dirty="0"/>
              <a:t>? .</a:t>
            </a:r>
            <a:r>
              <a:rPr lang="en-US" altLang="ko-KR" sz="2400" dirty="0" err="1"/>
              <a:t>png</a:t>
            </a:r>
            <a:r>
              <a:rPr lang="ko-KR" altLang="en-US" sz="2400" dirty="0"/>
              <a:t>일까</a:t>
            </a:r>
            <a:r>
              <a:rPr lang="en-US" altLang="ko-K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3009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r>
              <a:rPr lang="ko-KR" altLang="en-US" dirty="0"/>
              <a:t>이 필요한 이유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/>
              <a:t>URL</a:t>
            </a:r>
            <a:r>
              <a:rPr lang="ko-KR" altLang="en-US" sz="2400" dirty="0"/>
              <a:t>에 적힌 파일 확장자와 파일 형식은 다를 수 있다</a:t>
            </a:r>
            <a:endParaRPr lang="en-US" altLang="ko-KR" sz="2400" dirty="0"/>
          </a:p>
          <a:p>
            <a:r>
              <a:rPr lang="en-US" altLang="ko-KR" sz="2400" dirty="0"/>
              <a:t>URL</a:t>
            </a:r>
            <a:r>
              <a:rPr lang="ko-KR" altLang="en-US" sz="2400" dirty="0"/>
              <a:t>에 파일 확장자를 안적는 경우도 많다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http://some.api.com/api/users/1/profile_image</a:t>
            </a:r>
          </a:p>
          <a:p>
            <a:r>
              <a:rPr lang="ko-KR" altLang="en-US" sz="2400" dirty="0"/>
              <a:t>이 경로로 요청을 보내면 돌아온 이미지는 </a:t>
            </a:r>
            <a:r>
              <a:rPr lang="en-US" altLang="ko-KR" sz="2400" dirty="0"/>
              <a:t>.jpg</a:t>
            </a:r>
            <a:r>
              <a:rPr lang="ko-KR" altLang="en-US" sz="2400" dirty="0"/>
              <a:t>일까</a:t>
            </a:r>
            <a:r>
              <a:rPr lang="en-US" altLang="ko-KR" sz="2400" dirty="0"/>
              <a:t>? .</a:t>
            </a:r>
            <a:r>
              <a:rPr lang="en-US" altLang="ko-KR" sz="2400" dirty="0" err="1"/>
              <a:t>png</a:t>
            </a:r>
            <a:r>
              <a:rPr lang="ko-KR" altLang="en-US" sz="2400" dirty="0"/>
              <a:t>일까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r>
              <a:rPr lang="en-US" altLang="ko-KR" sz="2400" dirty="0"/>
              <a:t>http://some.api.com/api/users</a:t>
            </a:r>
          </a:p>
          <a:p>
            <a:r>
              <a:rPr lang="ko-KR" altLang="en-US" sz="2400" dirty="0"/>
              <a:t>난 </a:t>
            </a:r>
            <a:r>
              <a:rPr lang="en-US" altLang="ko-KR" sz="2400" dirty="0"/>
              <a:t>JSON</a:t>
            </a:r>
            <a:r>
              <a:rPr lang="ko-KR" altLang="en-US" sz="2400" dirty="0"/>
              <a:t>이 아니라 </a:t>
            </a:r>
            <a:r>
              <a:rPr lang="en-US" altLang="ko-KR" sz="2400" dirty="0"/>
              <a:t>XML</a:t>
            </a:r>
            <a:r>
              <a:rPr lang="ko-KR" altLang="en-US" sz="2400" dirty="0"/>
              <a:t>로 받아오고 싶은데 어떻게 안될까</a:t>
            </a:r>
            <a:r>
              <a:rPr lang="en-US" altLang="ko-K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5794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/>
              <a:t>text/plain</a:t>
            </a:r>
          </a:p>
          <a:p>
            <a:r>
              <a:rPr lang="en-US" altLang="ko-KR" sz="2400" dirty="0"/>
              <a:t>text/html</a:t>
            </a:r>
          </a:p>
          <a:p>
            <a:r>
              <a:rPr lang="en-US" altLang="ko-KR" sz="2400" dirty="0"/>
              <a:t>application/json</a:t>
            </a:r>
          </a:p>
          <a:p>
            <a:r>
              <a:rPr lang="en-US" altLang="ko-KR" sz="2400" dirty="0"/>
              <a:t>application/xml</a:t>
            </a:r>
          </a:p>
          <a:p>
            <a:r>
              <a:rPr lang="en-US" altLang="ko-KR" sz="2400" dirty="0"/>
              <a:t>image/</a:t>
            </a:r>
            <a:r>
              <a:rPr lang="en-US" altLang="ko-KR" sz="2400" dirty="0" err="1"/>
              <a:t>png</a:t>
            </a:r>
            <a:endParaRPr lang="en-US" altLang="ko-KR" sz="2400" dirty="0"/>
          </a:p>
          <a:p>
            <a:r>
              <a:rPr lang="en-US" altLang="ko-KR" sz="2400" dirty="0"/>
              <a:t>image/jpeg</a:t>
            </a:r>
          </a:p>
          <a:p>
            <a:r>
              <a:rPr lang="en-US" altLang="ko-KR" sz="2400" dirty="0"/>
              <a:t>image/</a:t>
            </a:r>
            <a:r>
              <a:rPr lang="en-US" altLang="ko-KR" sz="2400" dirty="0" err="1"/>
              <a:t>svg+xml</a:t>
            </a:r>
            <a:endParaRPr lang="en-US" altLang="ko-KR" sz="2400" dirty="0"/>
          </a:p>
          <a:p>
            <a:r>
              <a:rPr lang="en-US" altLang="ko-KR" sz="2400" dirty="0"/>
              <a:t>multipart/form-data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BE31C-B09E-4761-BD1C-37A098F448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받은 데이터의 표현 방식을</a:t>
            </a:r>
            <a:br>
              <a:rPr lang="en-US" altLang="ko-KR" sz="2400" dirty="0"/>
            </a:br>
            <a:r>
              <a:rPr lang="ko-KR" altLang="en-US" sz="2400" dirty="0"/>
              <a:t>알려주는 문자열</a:t>
            </a:r>
            <a:endParaRPr lang="en-US" altLang="ko-KR" sz="2400" dirty="0"/>
          </a:p>
          <a:p>
            <a:r>
              <a:rPr lang="ko-KR" altLang="en-US" sz="2400" dirty="0"/>
              <a:t>큰 카테고리를 적고</a:t>
            </a:r>
            <a:br>
              <a:rPr lang="en-US" altLang="ko-KR" sz="2400" dirty="0"/>
            </a:br>
            <a:r>
              <a:rPr lang="ko-KR" altLang="en-US" sz="2400" dirty="0"/>
              <a:t>세부 형식을 적는다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IANA</a:t>
            </a:r>
            <a:r>
              <a:rPr lang="ko-KR" altLang="en-US" sz="2400" dirty="0"/>
              <a:t>에서 관리</a:t>
            </a:r>
            <a:r>
              <a:rPr lang="en-US" altLang="ko-KR" sz="2400" dirty="0"/>
              <a:t>/</a:t>
            </a:r>
            <a:r>
              <a:rPr lang="ko-KR" altLang="en-US" sz="2400" dirty="0"/>
              <a:t>누구나 등록 가능</a:t>
            </a:r>
          </a:p>
        </p:txBody>
      </p:sp>
    </p:spTree>
    <p:extLst>
      <p:ext uri="{BB962C8B-B14F-4D97-AF65-F5344CB8AC3E}">
        <p14:creationId xmlns:p14="http://schemas.microsoft.com/office/powerpoint/2010/main" val="84583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11FC-A12D-4810-932B-2FF7536D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FE4A-8F2A-4F34-A64A-360077AB4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sz="2400" dirty="0"/>
              <a:t>text/html</a:t>
            </a:r>
          </a:p>
          <a:p>
            <a:r>
              <a:rPr lang="en-US" altLang="ko-KR" sz="2400" dirty="0"/>
              <a:t>text/</a:t>
            </a:r>
            <a:r>
              <a:rPr lang="en-US" altLang="ko-KR" sz="2400" dirty="0" err="1"/>
              <a:t>html;charset</a:t>
            </a:r>
            <a:r>
              <a:rPr lang="en-US" altLang="ko-KR" sz="2400" dirty="0"/>
              <a:t>=</a:t>
            </a:r>
            <a:r>
              <a:rPr lang="en-US" altLang="ko-KR" sz="2400" dirty="0" err="1"/>
              <a:t>eur-kr</a:t>
            </a:r>
            <a:endParaRPr lang="en-US" altLang="ko-KR" sz="2400" dirty="0"/>
          </a:p>
          <a:p>
            <a:r>
              <a:rPr lang="en-US" altLang="ko-KR" sz="2400" dirty="0"/>
              <a:t>text/</a:t>
            </a:r>
            <a:r>
              <a:rPr lang="en-US" altLang="ko-KR" sz="2400" dirty="0" err="1"/>
              <a:t>html;charset</a:t>
            </a:r>
            <a:r>
              <a:rPr lang="en-US" altLang="ko-KR" sz="2400" dirty="0"/>
              <a:t>=utf-8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BE31C-B09E-4761-BD1C-37A098F448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/>
              <a:t>이 데이터를 파싱하는데</a:t>
            </a:r>
            <a:br>
              <a:rPr lang="en-US" altLang="ko-KR" sz="2400" dirty="0"/>
            </a:br>
            <a:r>
              <a:rPr lang="ko-KR" altLang="en-US" sz="2400" dirty="0"/>
              <a:t>필요한 부가적인 정보도 포함되어 있다</a:t>
            </a:r>
          </a:p>
        </p:txBody>
      </p:sp>
    </p:spTree>
    <p:extLst>
      <p:ext uri="{BB962C8B-B14F-4D97-AF65-F5344CB8AC3E}">
        <p14:creationId xmlns:p14="http://schemas.microsoft.com/office/powerpoint/2010/main" val="1426344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text/html</a:t>
            </a:r>
            <a:endParaRPr lang="ko-KR" alt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C7836D-181B-4597-B9E6-3ED3907E11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2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plain;charset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573EDD-41D4-4D11-9DFD-6D23E08BE1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HTTP</a:t>
            </a:r>
            <a:br>
              <a:rPr lang="en-US" altLang="ko-KR" dirty="0"/>
            </a:br>
            <a:r>
              <a:rPr lang="en-US" altLang="ko-KR" sz="3200" dirty="0" err="1"/>
              <a:t>HyperText</a:t>
            </a:r>
            <a:r>
              <a:rPr lang="en-US" altLang="ko-KR" sz="3200" dirty="0"/>
              <a:t> Transfer Protocol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0" y="1925053"/>
            <a:ext cx="5257800" cy="4251909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WWW</a:t>
            </a:r>
            <a:r>
              <a:rPr lang="ko-KR" altLang="en-US" sz="1800" dirty="0"/>
              <a:t>에서 데이터를 주고 </a:t>
            </a:r>
            <a:r>
              <a:rPr lang="ko-KR" altLang="en-US" sz="1800" dirty="0" err="1"/>
              <a:t>받기위해</a:t>
            </a:r>
            <a:r>
              <a:rPr lang="ko-KR" altLang="en-US" sz="1800" dirty="0"/>
              <a:t> 사용하는 통신 프로토콜</a:t>
            </a:r>
            <a:endParaRPr lang="en-US" altLang="ko-KR" sz="1800" dirty="0"/>
          </a:p>
          <a:p>
            <a:r>
              <a:rPr lang="en-US" altLang="ko-KR" sz="1800" dirty="0"/>
              <a:t>TCP/IP</a:t>
            </a:r>
            <a:r>
              <a:rPr lang="ko-KR" altLang="en-US" sz="1800" dirty="0"/>
              <a:t> 프로토콜 기반으로 작동하며</a:t>
            </a:r>
            <a:r>
              <a:rPr lang="en-US" altLang="ko-KR" sz="1800" dirty="0"/>
              <a:t>, </a:t>
            </a:r>
            <a:r>
              <a:rPr lang="ko-KR" altLang="en-US" sz="1800" dirty="0"/>
              <a:t>클라이언트</a:t>
            </a:r>
            <a:r>
              <a:rPr lang="en-US" altLang="ko-KR" sz="1800" dirty="0"/>
              <a:t>-</a:t>
            </a:r>
            <a:r>
              <a:rPr lang="ko-KR" altLang="en-US" sz="1800" dirty="0"/>
              <a:t>서버 모델 사용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HTML </a:t>
            </a:r>
            <a:r>
              <a:rPr lang="ko-KR" altLang="en-US" sz="1800" dirty="0"/>
              <a:t>문서</a:t>
            </a:r>
            <a:r>
              <a:rPr lang="en-US" altLang="ko-KR" sz="1800" dirty="0"/>
              <a:t>, </a:t>
            </a:r>
            <a:r>
              <a:rPr lang="ko-KR" altLang="en-US" sz="1800" dirty="0"/>
              <a:t>이미지</a:t>
            </a:r>
            <a:r>
              <a:rPr lang="en-US" altLang="ko-KR" sz="1800" dirty="0"/>
              <a:t>, </a:t>
            </a:r>
            <a:r>
              <a:rPr lang="ko-KR" altLang="en-US" sz="1800" dirty="0"/>
              <a:t>동영상 등 다양한 데이터 통신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b="1" dirty="0" err="1"/>
              <a:t>비연결성</a:t>
            </a:r>
            <a:r>
              <a:rPr lang="ko-KR" altLang="en-US" sz="1800" dirty="0" err="1"/>
              <a:t>과</a:t>
            </a:r>
            <a:r>
              <a:rPr lang="ko-KR" altLang="en-US" sz="1800" dirty="0"/>
              <a:t> </a:t>
            </a:r>
            <a:r>
              <a:rPr lang="ko-KR" altLang="en-US" sz="1800" b="1" dirty="0" err="1"/>
              <a:t>무상태성</a:t>
            </a:r>
            <a:r>
              <a:rPr lang="ko-KR" altLang="en-US" sz="1800" b="1" dirty="0"/>
              <a:t> </a:t>
            </a:r>
            <a:r>
              <a:rPr lang="ko-KR" altLang="en-US" sz="1800" dirty="0"/>
              <a:t>이라는 특성이 존재</a:t>
            </a:r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5053"/>
            <a:ext cx="530616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38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MIME Type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3D4B1-710D-4715-9FB9-B0E493C34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image/</a:t>
            </a:r>
            <a:r>
              <a:rPr lang="en-US" altLang="ko-KR" dirty="0" err="1"/>
              <a:t>png</a:t>
            </a:r>
            <a:endParaRPr lang="ko-KR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A28BD8-F89C-430F-AAE2-7CACBA613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text/</a:t>
            </a:r>
            <a:r>
              <a:rPr lang="en-US" altLang="ko-KR" dirty="0" err="1"/>
              <a:t>html;charset</a:t>
            </a:r>
            <a:r>
              <a:rPr lang="en-US" altLang="ko-KR" dirty="0"/>
              <a:t>=utf-8</a:t>
            </a:r>
            <a:endParaRPr lang="ko-KR" alt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C0ECD9-6D79-4F40-BA4D-70A99C8A7D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20853"/>
            <a:ext cx="5183188" cy="3053031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A9F9A9F-1054-44F0-93C8-ABFF577CE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828334"/>
            <a:ext cx="5157787" cy="30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40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Accept &amp; Content-Type</a:t>
            </a:r>
            <a:endParaRPr lang="ko-KR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077B66-B2F4-40E9-8B98-E4680A2E5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Accept </a:t>
            </a:r>
            <a:r>
              <a:rPr lang="ko-KR" altLang="en-US" dirty="0"/>
              <a:t>요청 헤더</a:t>
            </a:r>
            <a:br>
              <a:rPr lang="en-US" altLang="ko-KR" dirty="0"/>
            </a:br>
            <a:r>
              <a:rPr lang="en-US" altLang="ko-KR" dirty="0"/>
              <a:t>=&gt; </a:t>
            </a:r>
            <a:r>
              <a:rPr lang="ko-KR" altLang="en-US" dirty="0"/>
              <a:t>자신이 받기 원하는 </a:t>
            </a:r>
            <a:r>
              <a:rPr lang="en-US" altLang="ko-KR" dirty="0"/>
              <a:t>MIME Type</a:t>
            </a:r>
            <a:r>
              <a:rPr lang="ko-KR" altLang="en-US" dirty="0"/>
              <a:t>들을 표시</a:t>
            </a:r>
            <a:br>
              <a:rPr lang="en-US" altLang="ko-KR" dirty="0"/>
            </a:br>
            <a:r>
              <a:rPr lang="en-US" altLang="ko-KR" dirty="0"/>
              <a:t>=&gt;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브라우저가 처리할 수 있는 </a:t>
            </a:r>
            <a:r>
              <a:rPr lang="en-US" altLang="ko-KR" dirty="0"/>
              <a:t>MIME Type</a:t>
            </a:r>
            <a:r>
              <a:rPr lang="ko-KR" altLang="en-US" dirty="0"/>
              <a:t>들을 표시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Content-Type </a:t>
            </a:r>
            <a:r>
              <a:rPr lang="ko-KR" altLang="en-US" dirty="0"/>
              <a:t>요청</a:t>
            </a:r>
            <a:r>
              <a:rPr lang="en-US" altLang="ko-KR" dirty="0"/>
              <a:t>/</a:t>
            </a:r>
            <a:r>
              <a:rPr lang="ko-KR" altLang="en-US" dirty="0"/>
              <a:t>응답 헤더</a:t>
            </a:r>
            <a:br>
              <a:rPr lang="en-US" altLang="ko-KR" dirty="0"/>
            </a:br>
            <a:r>
              <a:rPr lang="en-US" altLang="ko-KR" dirty="0"/>
              <a:t>=&gt; </a:t>
            </a:r>
            <a:r>
              <a:rPr lang="ko-KR" altLang="en-US" dirty="0"/>
              <a:t>요청 혹은 응답의 </a:t>
            </a:r>
            <a:r>
              <a:rPr lang="en-US" altLang="ko-KR" dirty="0"/>
              <a:t>Body</a:t>
            </a:r>
            <a:r>
              <a:rPr lang="ko-KR" altLang="en-US" dirty="0"/>
              <a:t>에 대한 </a:t>
            </a:r>
            <a:r>
              <a:rPr lang="en-US" altLang="ko-KR" dirty="0"/>
              <a:t>MIME Type</a:t>
            </a:r>
            <a:r>
              <a:rPr lang="ko-KR" altLang="en-US" dirty="0"/>
              <a:t>을 지정</a:t>
            </a:r>
            <a:br>
              <a:rPr lang="en-US" altLang="ko-KR" dirty="0"/>
            </a:br>
            <a:r>
              <a:rPr lang="en-US" altLang="ko-KR" dirty="0"/>
              <a:t>=&gt; Body</a:t>
            </a:r>
            <a:r>
              <a:rPr lang="ko-KR" altLang="en-US" dirty="0"/>
              <a:t>에 여러 </a:t>
            </a:r>
            <a:r>
              <a:rPr lang="en-US" altLang="ko-KR" dirty="0"/>
              <a:t>MIME Type</a:t>
            </a:r>
            <a:r>
              <a:rPr lang="ko-KR" altLang="en-US" dirty="0"/>
              <a:t>의 데이터들을 동시에 보내고 싶다면</a:t>
            </a:r>
            <a:r>
              <a:rPr lang="en-US" altLang="ko-K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7193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multipart/form-data</a:t>
            </a:r>
            <a:endParaRPr lang="ko-KR" alt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92394B1-A402-48C1-87BB-857E4C4210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3830" y="1825625"/>
            <a:ext cx="5170339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85ED96-E36F-408D-A1B9-14DC81050E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한 </a:t>
            </a:r>
            <a:r>
              <a:rPr lang="en-US" altLang="ko-KR" dirty="0"/>
              <a:t>MIME Type </a:t>
            </a:r>
            <a:r>
              <a:rPr lang="ko-KR" altLang="en-US" dirty="0"/>
              <a:t>안에</a:t>
            </a:r>
            <a:br>
              <a:rPr lang="en-US" altLang="ko-KR" dirty="0"/>
            </a:br>
            <a:r>
              <a:rPr lang="ko-KR" altLang="en-US" dirty="0"/>
              <a:t>여러개의 </a:t>
            </a:r>
            <a:r>
              <a:rPr lang="en-US" altLang="ko-KR" dirty="0"/>
              <a:t>MIME Type</a:t>
            </a:r>
            <a:r>
              <a:rPr lang="ko-KR" altLang="en-US" dirty="0"/>
              <a:t>의</a:t>
            </a:r>
            <a:br>
              <a:rPr lang="en-US" altLang="ko-KR" dirty="0"/>
            </a:br>
            <a:r>
              <a:rPr lang="ko-KR" altLang="en-US" dirty="0"/>
              <a:t>데이터가 들어가 있는 구조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boundary</a:t>
            </a:r>
            <a:r>
              <a:rPr lang="ko-KR" altLang="en-US" dirty="0"/>
              <a:t> 값을 통해</a:t>
            </a:r>
            <a:br>
              <a:rPr lang="en-US" altLang="ko-KR" dirty="0"/>
            </a:br>
            <a:r>
              <a:rPr lang="ko-KR" altLang="en-US" dirty="0"/>
              <a:t>각 필드들을 구분한다</a:t>
            </a:r>
          </a:p>
        </p:txBody>
      </p:sp>
    </p:spTree>
    <p:extLst>
      <p:ext uri="{BB962C8B-B14F-4D97-AF65-F5344CB8AC3E}">
        <p14:creationId xmlns:p14="http://schemas.microsoft.com/office/powerpoint/2010/main" val="333278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CEBC1-446F-42E2-803C-106461DE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6B69F-0013-42A6-A237-1F9D5F2C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HTTP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959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me Origin Policy (SOP) – AppSec Monkey">
            <a:extLst>
              <a:ext uri="{FF2B5EF4-FFF2-40B4-BE49-F238E27FC236}">
                <a16:creationId xmlns:a16="http://schemas.microsoft.com/office/drawing/2014/main" id="{8CB28ED6-C259-41B7-988B-3CB18D03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81275"/>
            <a:ext cx="714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SOP: </a:t>
            </a:r>
            <a:r>
              <a:rPr lang="ko-KR" altLang="en-US" dirty="0"/>
              <a:t>같은 </a:t>
            </a:r>
            <a:r>
              <a:rPr lang="en-US" altLang="ko-KR" dirty="0"/>
              <a:t>Origin</a:t>
            </a:r>
            <a:r>
              <a:rPr lang="ko-KR" altLang="en-US" dirty="0"/>
              <a:t>에 있는 리소스끼리만 통신이 가능하다</a:t>
            </a:r>
            <a:endParaRPr lang="en-US" altLang="ko-KR" dirty="0"/>
          </a:p>
          <a:p>
            <a:r>
              <a:rPr lang="en-US" altLang="ko-KR" dirty="0"/>
              <a:t>Origin: https://google.com:443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33654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ame Origin Policy (SOP) – AppSec Monkey">
            <a:extLst>
              <a:ext uri="{FF2B5EF4-FFF2-40B4-BE49-F238E27FC236}">
                <a16:creationId xmlns:a16="http://schemas.microsoft.com/office/drawing/2014/main" id="{8CB28ED6-C259-41B7-988B-3CB18D033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581275"/>
            <a:ext cx="7143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SOP: </a:t>
            </a:r>
            <a:r>
              <a:rPr lang="ko-KR" altLang="en-US" dirty="0"/>
              <a:t>같은 </a:t>
            </a:r>
            <a:r>
              <a:rPr lang="en-US" altLang="ko-KR" dirty="0"/>
              <a:t>Origin</a:t>
            </a:r>
            <a:r>
              <a:rPr lang="ko-KR" altLang="en-US" dirty="0"/>
              <a:t>에 있는 리소스끼리만 통신이 가능하다</a:t>
            </a:r>
            <a:endParaRPr lang="en-US" altLang="ko-KR" dirty="0"/>
          </a:p>
          <a:p>
            <a:r>
              <a:rPr lang="en-US" altLang="ko-KR" dirty="0"/>
              <a:t>Origin: https://google.com:443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서버의 기능이 아닌 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 세션을 가져오는 것을 방지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66536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34FDCEED-C301-4C63-AF75-D133D91C58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80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878A86A0-0788-469F-909E-833A6EB030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912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EC7CF7B6-933C-4711-B819-C211FB9CA0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50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42E54C6-0FF1-4A0A-B80F-41D8271F10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2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Connectionless </a:t>
            </a:r>
            <a:r>
              <a:rPr lang="ko-KR" altLang="en-US" sz="4000" dirty="0" err="1"/>
              <a:t>비연결성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73370" y="1582057"/>
            <a:ext cx="4880429" cy="459490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요청에 대한 응답이 끝나면 </a:t>
            </a:r>
            <a:r>
              <a:rPr lang="en-US" altLang="ko-KR" sz="1800" dirty="0"/>
              <a:t>TCP </a:t>
            </a:r>
            <a:r>
              <a:rPr lang="ko-KR" altLang="en-US" sz="1800" dirty="0"/>
              <a:t>연결 종료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클라이언트가 많아져도 연결을 적게 유지해 서버 리소스 절약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8688"/>
            <a:ext cx="5525897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B07D4735-2891-4360-88C7-929C0FB021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010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1B5730E8-A8B2-4E3C-A681-CDEC8CA0950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4849"/>
            <a:ext cx="5181600" cy="349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665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561126A1-486C-4475-AFDC-266777434D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0132"/>
            <a:ext cx="5181600" cy="35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59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B94B-22D6-48E8-BD30-1EC11DFC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SOP (Same-origin Policy)</a:t>
            </a:r>
            <a:endParaRPr lang="ko-KR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5454E-9590-486B-A740-8D394DBAC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/>
              <a:t>서버의 기능이 아닌</a:t>
            </a:r>
            <a:br>
              <a:rPr lang="en-US" altLang="ko-KR" dirty="0"/>
            </a:br>
            <a:r>
              <a:rPr lang="ko-KR" altLang="en-US" dirty="0"/>
              <a:t>브라우저의 기능</a:t>
            </a:r>
            <a:endParaRPr lang="en-US" altLang="ko-KR" dirty="0"/>
          </a:p>
          <a:p>
            <a:r>
              <a:rPr lang="ko-KR" altLang="en-US" dirty="0"/>
              <a:t>받은 </a:t>
            </a:r>
            <a:r>
              <a:rPr lang="en-US" altLang="ko-KR" dirty="0"/>
              <a:t>.</a:t>
            </a:r>
            <a:r>
              <a:rPr lang="en-US" altLang="ko-KR" dirty="0" err="1"/>
              <a:t>js</a:t>
            </a:r>
            <a:r>
              <a:rPr lang="en-US" altLang="ko-KR" dirty="0"/>
              <a:t> </a:t>
            </a:r>
            <a:r>
              <a:rPr lang="ko-KR" altLang="en-US" dirty="0"/>
              <a:t>문서가 다른 사이트의</a:t>
            </a:r>
            <a:br>
              <a:rPr lang="en-US" altLang="ko-KR" dirty="0"/>
            </a:br>
            <a:r>
              <a:rPr lang="ko-KR" altLang="en-US" dirty="0"/>
              <a:t>세션을 가져오는 것을 방지</a:t>
            </a:r>
            <a:endParaRPr lang="en-US" altLang="ko-KR" dirty="0"/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1648193E-A35A-4B24-ADF4-8B80529F7A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5334"/>
            <a:ext cx="5181600" cy="32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60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9262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641594"/>
            <a:ext cx="7153275" cy="35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735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2713952"/>
            <a:ext cx="7153275" cy="33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603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12A51461-9679-481A-9236-7AB06DE11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0525" y="2713952"/>
            <a:ext cx="7153274" cy="339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78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</p:spTree>
    <p:extLst>
      <p:ext uri="{BB962C8B-B14F-4D97-AF65-F5344CB8AC3E}">
        <p14:creationId xmlns:p14="http://schemas.microsoft.com/office/powerpoint/2010/main" val="147741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18B6C3-0760-4705-9FA9-954045241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633" y="3039535"/>
            <a:ext cx="7256048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72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Connectionless </a:t>
            </a:r>
            <a:r>
              <a:rPr lang="ko-KR" altLang="en-US" sz="4000" dirty="0" err="1"/>
              <a:t>비연결성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73370" y="1582057"/>
            <a:ext cx="4880429" cy="459490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요청에 대한 응답이 끝나면 </a:t>
            </a:r>
            <a:r>
              <a:rPr lang="en-US" altLang="ko-KR" sz="1800" dirty="0"/>
              <a:t>TCP </a:t>
            </a:r>
            <a:r>
              <a:rPr lang="ko-KR" altLang="en-US" sz="1800" dirty="0"/>
              <a:t>연결 종료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클라이언트가 많아져도 연결을 적게 유지해 서버 리소스 절약 가능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하지만 매 </a:t>
            </a:r>
            <a:r>
              <a:rPr lang="ko-KR" altLang="en-US" sz="1800" dirty="0" err="1"/>
              <a:t>요청마다</a:t>
            </a:r>
            <a:r>
              <a:rPr lang="ko-KR" altLang="en-US" sz="1800" dirty="0"/>
              <a:t> </a:t>
            </a:r>
            <a:r>
              <a:rPr lang="en-US" altLang="ko-KR" sz="1800" b="1" dirty="0"/>
              <a:t>TCP Handshake</a:t>
            </a:r>
            <a:r>
              <a:rPr lang="ko-KR" altLang="en-US" sz="1800" dirty="0"/>
              <a:t>가 일어나 성능 문제가 존재</a:t>
            </a:r>
            <a:endParaRPr lang="en-US" altLang="ko-KR" sz="1800" dirty="0"/>
          </a:p>
          <a:p>
            <a:endParaRPr lang="en-US" altLang="ko-KR" sz="18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6399"/>
            <a:ext cx="5440346" cy="267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13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SOP </a:t>
            </a:r>
            <a:r>
              <a:rPr lang="ko-KR" altLang="en-US" dirty="0"/>
              <a:t>상태에서도 화이트리스트 된 </a:t>
            </a:r>
            <a:r>
              <a:rPr lang="en-US" altLang="ko-KR" dirty="0"/>
              <a:t>Origin</a:t>
            </a:r>
            <a:r>
              <a:rPr lang="ko-KR" altLang="en-US" dirty="0"/>
              <a:t>에선 접속이 가능하도록</a:t>
            </a:r>
            <a:br>
              <a:rPr lang="en-US" altLang="ko-KR" dirty="0"/>
            </a:br>
            <a:r>
              <a:rPr lang="ko-KR" altLang="en-US" dirty="0"/>
              <a:t>하는 기술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Access-Control-Allow-Origin </a:t>
            </a:r>
            <a:r>
              <a:rPr lang="ko-KR" altLang="en-US" dirty="0"/>
              <a:t>헤더를 사용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3FE1163-050F-45C2-BE11-84EA504A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0" y="3075516"/>
            <a:ext cx="6887700" cy="341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02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59B8A7-A430-4C5B-B8FD-4E874F1265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6" y="1531232"/>
            <a:ext cx="6432308" cy="14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4C91E1C-2044-4C13-A2DC-D62B8193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3001255"/>
            <a:ext cx="6737665" cy="127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C31B395E-10EC-4320-8BC6-B2188CA8D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445" y="4275666"/>
            <a:ext cx="6723550" cy="19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07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r>
              <a:rPr lang="ko-KR" altLang="en-US" dirty="0"/>
              <a:t>실제 데이터를 받기 전</a:t>
            </a:r>
            <a:br>
              <a:rPr lang="en-US" altLang="ko-KR" dirty="0"/>
            </a:br>
            <a:r>
              <a:rPr lang="ko-KR" altLang="en-US" dirty="0"/>
              <a:t>미리 </a:t>
            </a:r>
            <a:r>
              <a:rPr lang="en-US" altLang="ko-KR" dirty="0"/>
              <a:t>CORS </a:t>
            </a:r>
            <a:r>
              <a:rPr lang="ko-KR" altLang="en-US" dirty="0"/>
              <a:t>위반인지 물어보는 </a:t>
            </a:r>
            <a:r>
              <a:rPr lang="en-US" altLang="ko-KR" dirty="0"/>
              <a:t>Preflight </a:t>
            </a:r>
            <a:r>
              <a:rPr lang="ko-KR" altLang="en-US" dirty="0"/>
              <a:t>기능을 통해 해결</a:t>
            </a: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427A3-639E-4804-9D45-8E9D73D0C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7" y="1497247"/>
            <a:ext cx="6190003" cy="15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2363C8-4CE3-4BA7-8ADF-648CA599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22" y="3288537"/>
            <a:ext cx="6401008" cy="228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123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7B170-F78F-4929-9E8E-87D9ED0B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CORS (Cross-Origin Resource Sharing)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E872-4DC6-43DE-BFD4-C99B139EE4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요청을 다 받은 시점에야 이것이</a:t>
            </a:r>
            <a:br>
              <a:rPr lang="en-US" altLang="ko-KR" dirty="0"/>
            </a:br>
            <a:r>
              <a:rPr lang="en-US" altLang="ko-KR" dirty="0"/>
              <a:t>CORS</a:t>
            </a:r>
            <a:r>
              <a:rPr lang="ko-KR" altLang="en-US" dirty="0"/>
              <a:t>를 위반하는지 알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매우 많은 데이터를 받아놓고</a:t>
            </a:r>
            <a:br>
              <a:rPr lang="en-US" altLang="ko-KR" dirty="0"/>
            </a:br>
            <a:r>
              <a:rPr lang="en-US" altLang="ko-KR" dirty="0"/>
              <a:t>CORS </a:t>
            </a:r>
            <a:r>
              <a:rPr lang="ko-KR" altLang="en-US" dirty="0"/>
              <a:t>위반이라면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애써 받은 내용을 다 버려야한다</a:t>
            </a:r>
            <a:endParaRPr lang="en-US" altLang="ko-KR" dirty="0"/>
          </a:p>
          <a:p>
            <a:r>
              <a:rPr lang="ko-KR" altLang="en-US" dirty="0"/>
              <a:t>실제 데이터를 받기 전</a:t>
            </a:r>
            <a:br>
              <a:rPr lang="en-US" altLang="ko-KR" dirty="0"/>
            </a:br>
            <a:r>
              <a:rPr lang="ko-KR" altLang="en-US" dirty="0"/>
              <a:t>미리 </a:t>
            </a:r>
            <a:r>
              <a:rPr lang="en-US" altLang="ko-KR" dirty="0"/>
              <a:t>CORS </a:t>
            </a:r>
            <a:r>
              <a:rPr lang="ko-KR" altLang="en-US" dirty="0"/>
              <a:t>위반인지 물어보는 </a:t>
            </a:r>
            <a:r>
              <a:rPr lang="en-US" altLang="ko-KR" dirty="0"/>
              <a:t>Preflight </a:t>
            </a:r>
            <a:r>
              <a:rPr lang="ko-KR" altLang="en-US" dirty="0"/>
              <a:t>기능을 통해 해결</a:t>
            </a:r>
            <a:endParaRPr lang="en-US" altLang="ko-K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F427A3-639E-4804-9D45-8E9D73D0C4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97" y="1497247"/>
            <a:ext cx="6190003" cy="15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7D243F8-7863-4CCB-8F1B-B6CC0D949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55" y="2745906"/>
            <a:ext cx="6734514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DD33CDF-C8D4-4849-8BC2-1A278684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99" y="5529263"/>
            <a:ext cx="61436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741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E0DBE-7E5F-435A-9EAD-1E4E6F32C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2. REST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49396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6880860" y="982979"/>
            <a:ext cx="4472940" cy="5193983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자원을 이름으로 구분하여 해당 자원의 상태를 주고 받는 </a:t>
            </a:r>
            <a:r>
              <a:rPr lang="en-US" altLang="ko-KR" sz="1800" dirty="0"/>
              <a:t>API</a:t>
            </a:r>
          </a:p>
          <a:p>
            <a:endParaRPr lang="en-US" altLang="ko-KR" sz="1800" dirty="0"/>
          </a:p>
          <a:p>
            <a:r>
              <a:rPr lang="en-US" altLang="ko-KR" sz="1800" dirty="0"/>
              <a:t>URI</a:t>
            </a:r>
            <a:r>
              <a:rPr lang="ko-KR" altLang="en-US" sz="1800" dirty="0"/>
              <a:t>를 통해 자원을 명시</a:t>
            </a:r>
            <a:r>
              <a:rPr lang="en-US" altLang="ko-KR" sz="1800" dirty="0"/>
              <a:t>, HTTP </a:t>
            </a:r>
            <a:r>
              <a:rPr lang="ko-KR" altLang="en-US" sz="1800" dirty="0"/>
              <a:t>메서드를 통해 해당 자원에 대한 </a:t>
            </a:r>
            <a:r>
              <a:rPr lang="en-US" altLang="ko-KR" sz="1800" dirty="0"/>
              <a:t>CRUD </a:t>
            </a:r>
            <a:r>
              <a:rPr lang="ko-KR" altLang="en-US" sz="1800" dirty="0"/>
              <a:t>작업 수행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pPr marL="0" indent="0">
              <a:buNone/>
            </a:pPr>
            <a:endParaRPr lang="ko-KR" altLang="en-US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5890260" cy="30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3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02" y="1305198"/>
            <a:ext cx="7634269" cy="325492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04675" y="4560118"/>
            <a:ext cx="10649125" cy="161684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1800" dirty="0"/>
              <a:t>자원을 이름으로 구분하여 해당 자원의 상태를 주고 받는 </a:t>
            </a:r>
            <a:r>
              <a:rPr lang="en-US" altLang="ko-KR" sz="1800" dirty="0"/>
              <a:t>API</a:t>
            </a:r>
          </a:p>
          <a:p>
            <a:pPr marL="0" indent="0">
              <a:buNone/>
            </a:pPr>
            <a:r>
              <a:rPr lang="en-US" altLang="ko-KR" sz="1800" dirty="0"/>
              <a:t> </a:t>
            </a:r>
          </a:p>
          <a:p>
            <a:r>
              <a:rPr lang="en-US" altLang="ko-KR" sz="1800" dirty="0"/>
              <a:t>URI</a:t>
            </a:r>
            <a:r>
              <a:rPr lang="ko-KR" altLang="en-US" sz="1800" dirty="0"/>
              <a:t>를 통해 자원을 명시</a:t>
            </a:r>
            <a:r>
              <a:rPr lang="en-US" altLang="ko-KR" sz="1800" dirty="0"/>
              <a:t>, HTTP </a:t>
            </a:r>
            <a:r>
              <a:rPr lang="ko-KR" altLang="en-US" sz="1800" dirty="0"/>
              <a:t>메서드를 통해 해당 자원에 대한 </a:t>
            </a:r>
            <a:r>
              <a:rPr lang="en-US" altLang="ko-KR" sz="1800" dirty="0"/>
              <a:t>CRUD </a:t>
            </a:r>
            <a:r>
              <a:rPr lang="ko-KR" altLang="en-US" sz="1800" dirty="0"/>
              <a:t>작업 수행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b="1" dirty="0"/>
              <a:t>자원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행위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표현</a:t>
            </a:r>
            <a:r>
              <a:rPr lang="ko-KR" altLang="en-US" sz="1800" dirty="0"/>
              <a:t>으로 구성</a:t>
            </a:r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76708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15" y="1113596"/>
            <a:ext cx="8478433" cy="37247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 구성 요소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04675" y="4731391"/>
            <a:ext cx="10649125" cy="1445570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REST API</a:t>
            </a:r>
            <a:r>
              <a:rPr lang="ko-KR" altLang="en-US" sz="1800" dirty="0"/>
              <a:t>는 </a:t>
            </a:r>
            <a:r>
              <a:rPr lang="ko-KR" altLang="en-US" sz="1800" b="1" dirty="0"/>
              <a:t>자원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행위</a:t>
            </a:r>
            <a:r>
              <a:rPr lang="en-US" altLang="ko-KR" sz="1800" b="1" dirty="0"/>
              <a:t>, </a:t>
            </a:r>
            <a:r>
              <a:rPr lang="ko-KR" altLang="en-US" sz="1800" b="1" dirty="0"/>
              <a:t>표현</a:t>
            </a:r>
            <a:r>
              <a:rPr lang="ko-KR" altLang="en-US" sz="1800" dirty="0"/>
              <a:t>으로</a:t>
            </a:r>
            <a:r>
              <a:rPr lang="ko-KR" altLang="en-US" sz="1800" b="1" dirty="0"/>
              <a:t> </a:t>
            </a:r>
            <a:r>
              <a:rPr lang="ko-KR" altLang="en-US" sz="1800" dirty="0"/>
              <a:t>구성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2561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15" y="1113596"/>
            <a:ext cx="8478433" cy="37247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자원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04675" y="4731390"/>
            <a:ext cx="10649125" cy="1988191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클라이언트가 접근할 수 있는 서버의 자원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자원에 접근할 때 </a:t>
            </a:r>
            <a:r>
              <a:rPr lang="en-US" altLang="ko-KR" sz="1800" dirty="0"/>
              <a:t>URI</a:t>
            </a:r>
            <a:r>
              <a:rPr lang="ko-KR" altLang="en-US" sz="1800" dirty="0"/>
              <a:t>를 사용하여 접근</a:t>
            </a: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096000" y="1845578"/>
            <a:ext cx="1076587" cy="595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58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20" y="1121985"/>
            <a:ext cx="8478433" cy="37247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행위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04675" y="4731391"/>
            <a:ext cx="10649125" cy="1445570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해당 자원에 수행할 작업을 의미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b="1" dirty="0"/>
              <a:t>GET, POST, DELETE, UPDATE </a:t>
            </a:r>
            <a:r>
              <a:rPr lang="ko-KR" altLang="en-US" sz="1800" dirty="0"/>
              <a:t>등 </a:t>
            </a:r>
            <a:r>
              <a:rPr lang="en-US" altLang="ko-KR" sz="1800" dirty="0"/>
              <a:t>HTTP </a:t>
            </a:r>
            <a:r>
              <a:rPr lang="ko-KR" altLang="en-US" sz="1800" dirty="0"/>
              <a:t>메서드를 통해 리소스에 접근</a:t>
            </a:r>
            <a:endParaRPr lang="en-US" altLang="ko-KR" sz="1800" dirty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271083" y="1851930"/>
            <a:ext cx="894826" cy="595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075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Stateless </a:t>
            </a:r>
            <a:r>
              <a:rPr lang="ko-KR" altLang="en-US" sz="4000" dirty="0" err="1"/>
              <a:t>무상태성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386145"/>
            <a:ext cx="10515600" cy="1790818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38200" y="1690687"/>
            <a:ext cx="10515599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4" name="직사각형 3"/>
          <p:cNvSpPr/>
          <p:nvPr/>
        </p:nvSpPr>
        <p:spPr>
          <a:xfrm>
            <a:off x="838199" y="1583255"/>
            <a:ext cx="101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838200" y="1862355"/>
            <a:ext cx="10515600" cy="431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000" dirty="0"/>
              <a:t>서버가 클라이언트의 상태를 저장하지 않음을 의미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상태가 저장되지 않아 매 요청이 첫 요청인 것처럼 동작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lang="ko-KR" altLang="en-US" sz="2000" dirty="0"/>
              <a:t>반대로 </a:t>
            </a:r>
            <a:r>
              <a:rPr lang="en-US" altLang="ko-KR" sz="2000" dirty="0" err="1"/>
              <a:t>Stateful</a:t>
            </a:r>
            <a:r>
              <a:rPr lang="ko-KR" altLang="en-US" sz="2000" dirty="0"/>
              <a:t>은 클라이언트의 상태를 서버가 보존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9846916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020" y="1121985"/>
            <a:ext cx="8478433" cy="372479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표현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704675" y="4731391"/>
            <a:ext cx="10649125" cy="1445570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클라이언트와 서버가 통신을 주고 받는 형태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보통 </a:t>
            </a:r>
            <a:r>
              <a:rPr lang="en-US" altLang="ko-KR" sz="1800" dirty="0"/>
              <a:t>JSON</a:t>
            </a:r>
            <a:r>
              <a:rPr lang="ko-KR" altLang="en-US" sz="1800" dirty="0"/>
              <a:t>이나 </a:t>
            </a:r>
            <a:r>
              <a:rPr lang="en-US" altLang="ko-KR" sz="1800" dirty="0"/>
              <a:t>XML</a:t>
            </a:r>
            <a:r>
              <a:rPr lang="ko-KR" altLang="en-US" sz="1800" dirty="0"/>
              <a:t>을 통해 주고 받는게 대부분</a:t>
            </a:r>
            <a:endParaRPr lang="en-US" altLang="ko-KR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438900" y="571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134410" y="3103400"/>
            <a:ext cx="2264680" cy="1535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284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6F99-C5D3-48B8-A337-9DF5712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4424-703A-4E71-8D7F-108F84EE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en-US" altLang="ko-KR" dirty="0" err="1"/>
              <a:t>WebAPIs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38555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ructure diagram">
            <a:extLst>
              <a:ext uri="{FF2B5EF4-FFF2-40B4-BE49-F238E27FC236}">
                <a16:creationId xmlns:a16="http://schemas.microsoft.com/office/drawing/2014/main" id="{56991C7F-3599-4F2E-A486-D888DE296D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1253331"/>
            <a:ext cx="63805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519470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5C80FD-8598-4227-AFC6-C7D8CD697B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54334" y="-4348"/>
            <a:ext cx="5046133" cy="6870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32ACD-F917-42F0-B0A6-6D1EB9AFC7C4}"/>
              </a:ext>
            </a:extLst>
          </p:cNvPr>
          <p:cNvSpPr txBox="1"/>
          <p:nvPr/>
        </p:nvSpPr>
        <p:spPr>
          <a:xfrm rot="20769327">
            <a:off x="6136250" y="869645"/>
            <a:ext cx="2045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.proto file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934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DF8C286-65D5-4C2D-968B-8E99A28F1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7333" y="1739044"/>
            <a:ext cx="6333067" cy="3379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45801-3905-4EC1-8254-236600F982C2}"/>
              </a:ext>
            </a:extLst>
          </p:cNvPr>
          <p:cNvSpPr txBox="1"/>
          <p:nvPr/>
        </p:nvSpPr>
        <p:spPr>
          <a:xfrm rot="20769327">
            <a:off x="5299825" y="1174783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45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RPC:</a:t>
            </a:r>
            <a:br>
              <a:rPr lang="en-US" altLang="ko-KR" dirty="0"/>
            </a:br>
            <a:r>
              <a:rPr lang="en-US" altLang="ko-KR" dirty="0"/>
              <a:t>Remote Procedure Calls</a:t>
            </a:r>
          </a:p>
          <a:p>
            <a:endParaRPr lang="en-US" altLang="ko-KR" dirty="0"/>
          </a:p>
          <a:p>
            <a:r>
              <a:rPr lang="ko-KR" altLang="en-US" dirty="0"/>
              <a:t>원격으로 프로그램의 메서드를</a:t>
            </a:r>
            <a:br>
              <a:rPr lang="en-US" altLang="ko-KR" dirty="0"/>
            </a:br>
            <a:r>
              <a:rPr lang="ko-KR" altLang="en-US" dirty="0"/>
              <a:t>실행시킬 수 있는 프로토콜</a:t>
            </a:r>
            <a:endParaRPr lang="en-US" altLang="ko-KR" dirty="0"/>
          </a:p>
          <a:p>
            <a:r>
              <a:rPr lang="ko-KR" altLang="en-US" dirty="0"/>
              <a:t>메서드</a:t>
            </a:r>
            <a:r>
              <a:rPr lang="en-US" altLang="ko-KR" dirty="0"/>
              <a:t>/</a:t>
            </a:r>
            <a:r>
              <a:rPr lang="ko-KR" altLang="en-US" dirty="0"/>
              <a:t>데이터타입을 선언한</a:t>
            </a:r>
            <a:br>
              <a:rPr lang="en-US" altLang="ko-KR" dirty="0"/>
            </a:br>
            <a:r>
              <a:rPr lang="en-US" altLang="ko-KR" dirty="0"/>
              <a:t>.proto </a:t>
            </a:r>
            <a:r>
              <a:rPr lang="ko-KR" altLang="en-US" dirty="0"/>
              <a:t>파일을 생성하고</a:t>
            </a:r>
            <a:endParaRPr lang="en-US" altLang="ko-KR" dirty="0"/>
          </a:p>
          <a:p>
            <a:r>
              <a:rPr lang="ko-KR" altLang="en-US" dirty="0"/>
              <a:t>각 언어로 트랜스파일 된다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0D8BC4-DC5A-4C1F-9B73-DD53C6DA76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49" y="860955"/>
            <a:ext cx="5181551" cy="2999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245801-3905-4EC1-8254-236600F982C2}"/>
              </a:ext>
            </a:extLst>
          </p:cNvPr>
          <p:cNvSpPr txBox="1"/>
          <p:nvPr/>
        </p:nvSpPr>
        <p:spPr>
          <a:xfrm rot="20769327">
            <a:off x="5276080" y="438183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DE60B4-7A06-4B65-826A-FF7D48164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4241800"/>
            <a:ext cx="5229060" cy="22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28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ructure diagram">
            <a:extLst>
              <a:ext uri="{FF2B5EF4-FFF2-40B4-BE49-F238E27FC236}">
                <a16:creationId xmlns:a16="http://schemas.microsoft.com/office/drawing/2014/main" id="{56991C7F-3599-4F2E-A486-D888DE296D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99" y="1253331"/>
            <a:ext cx="63805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gRPC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원격으로 서버의 메서드를</a:t>
            </a:r>
            <a:br>
              <a:rPr lang="en-US" altLang="ko-KR" dirty="0"/>
            </a:br>
            <a:r>
              <a:rPr lang="ko-KR" altLang="en-US" dirty="0"/>
              <a:t>실행하고 결과를 받는 프로토콜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err="1"/>
              <a:t>gRPC</a:t>
            </a:r>
            <a:r>
              <a:rPr lang="ko-KR" altLang="en-US" dirty="0"/>
              <a:t>는 </a:t>
            </a:r>
            <a:r>
              <a:rPr lang="en-US" altLang="ko-KR" dirty="0"/>
              <a:t>byte protocol</a:t>
            </a:r>
            <a:r>
              <a:rPr lang="ko-KR" altLang="en-US" dirty="0"/>
              <a:t>인 </a:t>
            </a:r>
            <a:r>
              <a:rPr lang="en-US" altLang="ko-KR" dirty="0" err="1"/>
              <a:t>protobuf</a:t>
            </a:r>
            <a:r>
              <a:rPr lang="ko-KR" altLang="en-US" dirty="0"/>
              <a:t>를 사용하고</a:t>
            </a:r>
            <a:endParaRPr lang="en-US" altLang="ko-KR" dirty="0"/>
          </a:p>
          <a:p>
            <a:r>
              <a:rPr lang="ko-KR" altLang="en-US" dirty="0"/>
              <a:t>프레임 기반 통신을 하는</a:t>
            </a:r>
            <a:br>
              <a:rPr lang="en-US" altLang="ko-KR" dirty="0"/>
            </a:br>
            <a:r>
              <a:rPr lang="en-US" altLang="ko-KR" dirty="0"/>
              <a:t>HTTP/2</a:t>
            </a:r>
            <a:r>
              <a:rPr lang="ko-KR" altLang="en-US" dirty="0"/>
              <a:t>를 사용하기 때문에</a:t>
            </a:r>
            <a:br>
              <a:rPr lang="en-US" altLang="ko-KR" dirty="0"/>
            </a:br>
            <a:r>
              <a:rPr lang="ko-KR" altLang="en-US" dirty="0"/>
              <a:t>성능의 이점이 있다</a:t>
            </a:r>
            <a:endParaRPr lang="en-US" altLang="ko-KR" dirty="0"/>
          </a:p>
          <a:p>
            <a:r>
              <a:rPr lang="ko-KR" altLang="en-US" dirty="0"/>
              <a:t>코드 공유가 필요해 </a:t>
            </a:r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r>
              <a:rPr lang="en-US" altLang="ko-KR" dirty="0"/>
              <a:t> party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7441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F6F99-C5D3-48B8-A337-9DF57124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04424-703A-4E71-8D7F-108F84EEB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en-US" altLang="ko-KR" dirty="0" err="1"/>
              <a:t>WebAPIs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7413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181106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7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/>
              <a:t>Stateful</a:t>
            </a:r>
            <a:r>
              <a:rPr lang="en-US" altLang="ko-KR" sz="4000" dirty="0"/>
              <a:t> vs Stateless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4386145"/>
            <a:ext cx="10515600" cy="1790818"/>
          </a:xfrm>
        </p:spPr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38200" y="1690687"/>
            <a:ext cx="10515599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4" name="직사각형 3"/>
          <p:cNvSpPr/>
          <p:nvPr/>
        </p:nvSpPr>
        <p:spPr>
          <a:xfrm>
            <a:off x="838199" y="1583255"/>
            <a:ext cx="101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6770" y="1570870"/>
            <a:ext cx="102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/>
              <a:t>Stateful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89864" y="4301272"/>
            <a:ext cx="114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Stateless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7" y="1583254"/>
            <a:ext cx="6325630" cy="238604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7" y="4301272"/>
            <a:ext cx="6318642" cy="19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908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REST</a:t>
            </a:r>
            <a:r>
              <a:rPr lang="ko-KR" altLang="en-US" dirty="0"/>
              <a:t>는 </a:t>
            </a:r>
            <a:r>
              <a:rPr lang="en-US" altLang="ko-KR" dirty="0"/>
              <a:t>“</a:t>
            </a:r>
            <a:r>
              <a:rPr lang="ko-KR" altLang="en-US" dirty="0"/>
              <a:t>리소스</a:t>
            </a:r>
            <a:r>
              <a:rPr lang="en-US" altLang="ko-KR" dirty="0"/>
              <a:t>” </a:t>
            </a:r>
            <a:r>
              <a:rPr lang="ko-KR" altLang="en-US" dirty="0"/>
              <a:t>단위로</a:t>
            </a:r>
            <a:br>
              <a:rPr lang="en-US" altLang="ko-KR" dirty="0"/>
            </a:br>
            <a:r>
              <a:rPr lang="ko-KR" altLang="en-US" dirty="0"/>
              <a:t>모든 것을 처리하기 때문에</a:t>
            </a:r>
            <a:endParaRPr lang="en-US" altLang="ko-KR" dirty="0"/>
          </a:p>
          <a:p>
            <a:r>
              <a:rPr lang="ko-KR" altLang="en-US" dirty="0"/>
              <a:t>여러 리소스가 필요한 경우</a:t>
            </a:r>
            <a:br>
              <a:rPr lang="en-US" altLang="ko-KR" dirty="0"/>
            </a:br>
            <a:r>
              <a:rPr lang="ko-KR" altLang="en-US" dirty="0"/>
              <a:t>요청이 많아질 수 있다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64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users?filter</a:t>
            </a:r>
            <a:r>
              <a:rPr lang="en-US" altLang="ko-KR" sz="2400" dirty="0"/>
              <a:t>=</a:t>
            </a:r>
            <a:r>
              <a:rPr lang="en-US" altLang="ko-KR" sz="2400" dirty="0" err="1"/>
              <a:t>type:devops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{</a:t>
            </a:r>
            <a:br>
              <a:rPr lang="en-US" altLang="ko-KR" sz="2400" dirty="0"/>
            </a:br>
            <a:r>
              <a:rPr lang="en-US" altLang="ko-KR" sz="2400" dirty="0"/>
              <a:t>  “users”: [</a:t>
            </a:r>
            <a:br>
              <a:rPr lang="en-US" altLang="ko-KR" sz="2400" dirty="0"/>
            </a:br>
            <a:r>
              <a:rPr lang="en-US" altLang="ko-KR" sz="2400" dirty="0"/>
              <a:t>     { “id”: 2,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{ “id”: 3,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 …</a:t>
            </a:r>
            <a:br>
              <a:rPr lang="en-US" altLang="ko-KR" sz="2400" dirty="0"/>
            </a:br>
            <a:r>
              <a:rPr lang="en-US" altLang="ko-KR" sz="2400" dirty="0"/>
              <a:t>  ]</a:t>
            </a:r>
          </a:p>
          <a:p>
            <a:pPr marL="0" indent="0">
              <a:buNone/>
            </a:pPr>
            <a:r>
              <a:rPr lang="en-US" altLang="ko-KR" sz="2400" dirty="0"/>
              <a:t>}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4912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users?filter</a:t>
            </a:r>
            <a:r>
              <a:rPr lang="en-US" altLang="ko-KR" sz="2400" dirty="0"/>
              <a:t>=</a:t>
            </a:r>
            <a:r>
              <a:rPr lang="en-US" altLang="ko-KR" sz="2400" dirty="0" err="1"/>
              <a:t>type:devops</a:t>
            </a:r>
            <a:br>
              <a:rPr lang="en-US" altLang="ko-KR" sz="2400" dirty="0"/>
            </a:br>
            <a:br>
              <a:rPr lang="en-US" altLang="ko-KR" sz="2400" dirty="0"/>
            </a:br>
            <a:r>
              <a:rPr lang="en-US" altLang="ko-KR" sz="2400" dirty="0"/>
              <a:t>{</a:t>
            </a:r>
            <a:br>
              <a:rPr lang="en-US" altLang="ko-KR" sz="2400" dirty="0"/>
            </a:br>
            <a:r>
              <a:rPr lang="en-US" altLang="ko-KR" sz="2400" dirty="0"/>
              <a:t>  “users”: [</a:t>
            </a:r>
            <a:br>
              <a:rPr lang="en-US" altLang="ko-KR" sz="2400" dirty="0"/>
            </a:br>
            <a:r>
              <a:rPr lang="en-US" altLang="ko-KR" sz="2400" dirty="0"/>
              <a:t>     { “id”: 2,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{ “id”: 3, “name”: “…”, bio……},</a:t>
            </a:r>
            <a:br>
              <a:rPr lang="en-US" altLang="ko-KR" sz="2400" dirty="0"/>
            </a:br>
            <a:r>
              <a:rPr lang="en-US" altLang="ko-KR" sz="2400" dirty="0"/>
              <a:t>      …</a:t>
            </a:r>
            <a:br>
              <a:rPr lang="en-US" altLang="ko-KR" sz="2400" dirty="0"/>
            </a:br>
            <a:r>
              <a:rPr lang="en-US" altLang="ko-KR" sz="2400" dirty="0"/>
              <a:t>  ]</a:t>
            </a:r>
          </a:p>
          <a:p>
            <a:pPr marL="0" indent="0">
              <a:buNone/>
            </a:pPr>
            <a:r>
              <a:rPr lang="en-US" altLang="ko-KR" sz="2400" dirty="0"/>
              <a:t>}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2D186-EEA0-4624-B2AB-05CE3AD0048B}"/>
              </a:ext>
            </a:extLst>
          </p:cNvPr>
          <p:cNvSpPr txBox="1"/>
          <p:nvPr/>
        </p:nvSpPr>
        <p:spPr>
          <a:xfrm rot="20990003">
            <a:off x="1301172" y="5698455"/>
            <a:ext cx="48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Id</a:t>
            </a:r>
            <a:r>
              <a:rPr lang="ko-KR" altLang="en-US" dirty="0"/>
              <a:t>만 알면 되는데 필요 없는 데이터까지 같이 온다</a:t>
            </a:r>
          </a:p>
        </p:txBody>
      </p:sp>
    </p:spTree>
    <p:extLst>
      <p:ext uri="{BB962C8B-B14F-4D97-AF65-F5344CB8AC3E}">
        <p14:creationId xmlns:p14="http://schemas.microsoft.com/office/powerpoint/2010/main" val="12183969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=author:2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=author:3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=author:4</a:t>
            </a:r>
          </a:p>
          <a:p>
            <a:pPr marL="0" indent="0">
              <a:buNone/>
            </a:pPr>
            <a:r>
              <a:rPr lang="en-US" altLang="ko-KR" sz="2400" dirty="0"/>
              <a:t>…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8716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=author:2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=author:3</a:t>
            </a:r>
          </a:p>
          <a:p>
            <a:pPr marL="0" indent="0">
              <a:buNone/>
            </a:pP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/</a:t>
            </a:r>
            <a:r>
              <a:rPr lang="en-US" altLang="ko-KR" sz="2400" dirty="0" err="1"/>
              <a:t>posts?filter</a:t>
            </a:r>
            <a:r>
              <a:rPr lang="en-US" altLang="ko-KR" sz="2400" dirty="0"/>
              <a:t>=author:4</a:t>
            </a:r>
          </a:p>
          <a:p>
            <a:pPr marL="0" indent="0">
              <a:buNone/>
            </a:pPr>
            <a:r>
              <a:rPr lang="en-US" altLang="ko-KR" sz="2400" dirty="0"/>
              <a:t>…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5E659-3F9D-4330-9083-29D9860CFCD1}"/>
              </a:ext>
            </a:extLst>
          </p:cNvPr>
          <p:cNvSpPr txBox="1"/>
          <p:nvPr/>
        </p:nvSpPr>
        <p:spPr>
          <a:xfrm rot="20990003">
            <a:off x="2036272" y="5362905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요청이 너무 많아진다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물론 필요없는 </a:t>
            </a:r>
            <a:r>
              <a:rPr lang="en-US" altLang="ko-KR" dirty="0"/>
              <a:t>attachment</a:t>
            </a:r>
            <a:r>
              <a:rPr lang="ko-KR" altLang="en-US" dirty="0"/>
              <a:t>까지 받는다</a:t>
            </a:r>
          </a:p>
        </p:txBody>
      </p:sp>
    </p:spTree>
    <p:extLst>
      <p:ext uri="{BB962C8B-B14F-4D97-AF65-F5344CB8AC3E}">
        <p14:creationId xmlns:p14="http://schemas.microsoft.com/office/powerpoint/2010/main" val="4031052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REST API</a:t>
            </a:r>
            <a:r>
              <a:rPr lang="ko-KR" altLang="en-US" dirty="0"/>
              <a:t>의 단점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여러 쿼리로 부터 온 응답을</a:t>
            </a:r>
            <a:br>
              <a:rPr lang="en-US" altLang="ko-KR" dirty="0"/>
            </a:br>
            <a:r>
              <a:rPr lang="ko-KR" altLang="en-US" dirty="0"/>
              <a:t>합치는 후처리 필요</a:t>
            </a:r>
            <a:endParaRPr lang="en-US" altLang="ko-KR" dirty="0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9095B6E-FADB-4425-B8AA-6392497C9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418092"/>
            <a:ext cx="5876449" cy="324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DCE6B3C0-8225-40D7-977C-13D7827C0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41" y="3529337"/>
            <a:ext cx="6177492" cy="3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242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2600" dirty="0"/>
              <a:t>특수한 문법으로</a:t>
            </a:r>
            <a:r>
              <a:rPr lang="en-US" altLang="ko-KR" sz="2600" dirty="0"/>
              <a:t> REST </a:t>
            </a:r>
            <a:r>
              <a:rPr lang="ko-KR" altLang="en-US" sz="2600" dirty="0"/>
              <a:t>쿼리를 한다</a:t>
            </a:r>
            <a:endParaRPr lang="en-US" altLang="ko-KR" sz="2600" dirty="0"/>
          </a:p>
          <a:p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필요한 필드를 선택할 수 있다</a:t>
            </a:r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원하는 모든 데이터를 한번에</a:t>
            </a:r>
            <a:br>
              <a:rPr lang="en-US" altLang="ko-KR" sz="2600" dirty="0"/>
            </a:br>
            <a:r>
              <a:rPr lang="ko-KR" altLang="en-US" sz="2600" dirty="0"/>
              <a:t>가져올 수 있다</a:t>
            </a:r>
            <a:endParaRPr lang="en-US" altLang="ko-KR" sz="2600" dirty="0"/>
          </a:p>
          <a:p>
            <a:pPr marL="514350" indent="-514350">
              <a:buAutoNum type="arabicPeriod"/>
            </a:pPr>
            <a:r>
              <a:rPr lang="ko-KR" altLang="en-US" sz="2600" dirty="0"/>
              <a:t>하나에 엔드포인트에</a:t>
            </a:r>
            <a:br>
              <a:rPr lang="en-US" altLang="ko-KR" sz="2600" dirty="0"/>
            </a:br>
            <a:r>
              <a:rPr lang="ko-KR" altLang="en-US" sz="2600" dirty="0"/>
              <a:t>한번의 요청만 날린다</a:t>
            </a:r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12401176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특수한 문법으로</a:t>
            </a:r>
            <a:r>
              <a:rPr lang="en-US" altLang="ko-KR" dirty="0"/>
              <a:t> REST </a:t>
            </a:r>
            <a:r>
              <a:rPr lang="ko-KR" altLang="en-US" dirty="0"/>
              <a:t>쿼리를 한다</a:t>
            </a:r>
            <a:endParaRPr lang="en-US" altLang="ko-KR" dirty="0"/>
          </a:p>
          <a:p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필요한 필드를 선택할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원하는 모든 데이터를 한번에</a:t>
            </a:r>
            <a:br>
              <a:rPr lang="en-US" altLang="ko-KR" dirty="0"/>
            </a:br>
            <a:r>
              <a:rPr lang="ko-KR" altLang="en-US" dirty="0"/>
              <a:t>가져올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하나에 엔드포인트에</a:t>
            </a:r>
            <a:br>
              <a:rPr lang="en-US" altLang="ko-KR" dirty="0"/>
            </a:br>
            <a:r>
              <a:rPr lang="ko-KR" altLang="en-US" dirty="0"/>
              <a:t>한번의 요청만 날린다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C91C-73EF-4445-801A-A28E5C29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POST /</a:t>
            </a:r>
            <a:r>
              <a:rPr lang="en-US" altLang="ko-KR" dirty="0" err="1"/>
              <a:t>graphql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Content-Type: </a:t>
            </a:r>
            <a:br>
              <a:rPr lang="en-US" altLang="ko-KR" dirty="0"/>
            </a:br>
            <a:r>
              <a:rPr lang="en-US" altLang="ko-KR" dirty="0"/>
              <a:t>    application/</a:t>
            </a:r>
            <a:r>
              <a:rPr lang="en-US" altLang="ko-KR" dirty="0" err="1"/>
              <a:t>graphql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{</a:t>
            </a:r>
          </a:p>
          <a:p>
            <a:pPr marL="0" indent="0">
              <a:buNone/>
            </a:pPr>
            <a:r>
              <a:rPr lang="en-US" altLang="ko-KR" dirty="0"/>
              <a:t>  users(type: DEVOPS) {</a:t>
            </a:r>
            <a:br>
              <a:rPr lang="en-US" altLang="ko-KR" dirty="0"/>
            </a:br>
            <a:r>
              <a:rPr lang="en-US" altLang="ko-KR" dirty="0"/>
              <a:t>    posts {</a:t>
            </a:r>
            <a:br>
              <a:rPr lang="en-US" altLang="ko-KR" dirty="0"/>
            </a:br>
            <a:r>
              <a:rPr lang="en-US" altLang="ko-KR" dirty="0"/>
              <a:t>      content</a:t>
            </a:r>
            <a:br>
              <a:rPr lang="en-US" altLang="ko-KR" dirty="0"/>
            </a:b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7100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/>
              <a:t>특수한 문법으로</a:t>
            </a:r>
            <a:r>
              <a:rPr lang="en-US" altLang="ko-KR" dirty="0"/>
              <a:t> REST </a:t>
            </a:r>
            <a:r>
              <a:rPr lang="ko-KR" altLang="en-US" dirty="0"/>
              <a:t>쿼리를 한다</a:t>
            </a:r>
            <a:endParaRPr lang="en-US" altLang="ko-KR" dirty="0"/>
          </a:p>
          <a:p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필요한 필드를 선택할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원하는 모든 데이터를 한번에</a:t>
            </a:r>
            <a:br>
              <a:rPr lang="en-US" altLang="ko-KR" dirty="0"/>
            </a:br>
            <a:r>
              <a:rPr lang="ko-KR" altLang="en-US" dirty="0"/>
              <a:t>가져올 수 있다</a:t>
            </a:r>
            <a:endParaRPr lang="en-US" altLang="ko-KR" dirty="0"/>
          </a:p>
          <a:p>
            <a:pPr marL="514350" indent="-514350">
              <a:buAutoNum type="arabicPeriod"/>
            </a:pPr>
            <a:r>
              <a:rPr lang="ko-KR" altLang="en-US" dirty="0"/>
              <a:t>하나에 엔드포인트에</a:t>
            </a:r>
            <a:br>
              <a:rPr lang="en-US" altLang="ko-KR" dirty="0"/>
            </a:br>
            <a:r>
              <a:rPr lang="ko-KR" altLang="en-US" dirty="0"/>
              <a:t>한번의 요청만 날린다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type</a:t>
            </a:r>
            <a:r>
              <a:rPr lang="ko-KR" altLang="en-US" dirty="0"/>
              <a:t>이 </a:t>
            </a:r>
            <a:r>
              <a:rPr lang="en-US" altLang="ko-KR" dirty="0"/>
              <a:t>DEVOPS</a:t>
            </a:r>
            <a:r>
              <a:rPr lang="ko-KR" altLang="en-US" dirty="0"/>
              <a:t>인</a:t>
            </a:r>
            <a:r>
              <a:rPr lang="en-US" altLang="ko-KR" dirty="0"/>
              <a:t> User</a:t>
            </a:r>
            <a:r>
              <a:rPr lang="ko-KR" altLang="en-US" dirty="0"/>
              <a:t>가</a:t>
            </a:r>
            <a:br>
              <a:rPr lang="en-US" altLang="ko-KR" dirty="0"/>
            </a:br>
            <a:r>
              <a:rPr lang="ko-KR" altLang="en-US" dirty="0"/>
              <a:t>작성한 </a:t>
            </a:r>
            <a:r>
              <a:rPr lang="en-US" altLang="ko-KR" dirty="0"/>
              <a:t>Post</a:t>
            </a:r>
            <a:r>
              <a:rPr lang="ko-KR" altLang="en-US" dirty="0"/>
              <a:t>의</a:t>
            </a:r>
            <a:r>
              <a:rPr lang="en-US" altLang="ko-KR" dirty="0"/>
              <a:t> content</a:t>
            </a:r>
            <a:r>
              <a:rPr lang="ko-KR" altLang="en-US" dirty="0"/>
              <a:t>들을</a:t>
            </a:r>
            <a:br>
              <a:rPr lang="en-US" altLang="ko-KR" dirty="0"/>
            </a:br>
            <a:r>
              <a:rPr lang="ko-KR" altLang="en-US" dirty="0"/>
              <a:t>가져와주세요</a:t>
            </a:r>
            <a:endParaRPr lang="en-US" altLang="ko-KR" dirty="0"/>
          </a:p>
          <a:p>
            <a:endParaRPr lang="en-US" altLang="ko-K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19C91C-73EF-4445-801A-A28E5C29F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200 OK</a:t>
            </a:r>
          </a:p>
          <a:p>
            <a:pPr marL="0" indent="0">
              <a:buNone/>
            </a:pPr>
            <a:r>
              <a:rPr lang="en-US" altLang="ko-KR" dirty="0"/>
              <a:t>Content-Type: application/json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{</a:t>
            </a:r>
          </a:p>
          <a:p>
            <a:pPr marL="0" indent="0">
              <a:buNone/>
            </a:pPr>
            <a:r>
              <a:rPr lang="en-US" altLang="ko-KR" dirty="0"/>
              <a:t>  “users”: [</a:t>
            </a:r>
          </a:p>
          <a:p>
            <a:pPr marL="0" indent="0">
              <a:buNone/>
            </a:pPr>
            <a:r>
              <a:rPr lang="en-US" altLang="ko-KR" dirty="0"/>
              <a:t>     { “posts”: [“content”: “hi”] },</a:t>
            </a:r>
          </a:p>
          <a:p>
            <a:pPr marL="0" indent="0">
              <a:buNone/>
            </a:pPr>
            <a:r>
              <a:rPr lang="en-US" altLang="ko-KR" dirty="0"/>
              <a:t>     { “posts”: [“content”: “hello”] }</a:t>
            </a:r>
          </a:p>
          <a:p>
            <a:pPr marL="0" indent="0">
              <a:buNone/>
            </a:pPr>
            <a:r>
              <a:rPr lang="en-US" altLang="ko-KR" dirty="0"/>
              <a:t>  ]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95016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2353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err="1"/>
              <a:t>Stateful</a:t>
            </a:r>
            <a:r>
              <a:rPr lang="en-US" altLang="ko-KR" sz="4000" dirty="0"/>
              <a:t> vs Stateless</a:t>
            </a:r>
            <a:endParaRPr lang="ko-KR" altLang="en-US" sz="4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38200" y="1690687"/>
            <a:ext cx="10515599" cy="448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4" name="직사각형 3"/>
          <p:cNvSpPr/>
          <p:nvPr/>
        </p:nvSpPr>
        <p:spPr>
          <a:xfrm>
            <a:off x="838199" y="1583255"/>
            <a:ext cx="1010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838200" y="3882189"/>
            <a:ext cx="10515600" cy="229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/>
              <a:t>요청을 보내려면 매번 해당 요청에 필요한 모든 정보를 한 번에 전송 필요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하지만 </a:t>
            </a:r>
            <a:r>
              <a:rPr lang="en-US" altLang="ko-KR" sz="1800" dirty="0" err="1"/>
              <a:t>Stateful</a:t>
            </a:r>
            <a:r>
              <a:rPr lang="en-US" altLang="ko-KR" sz="1800" dirty="0"/>
              <a:t> </a:t>
            </a:r>
            <a:r>
              <a:rPr lang="ko-KR" altLang="en-US" sz="1800" dirty="0"/>
              <a:t>방식에 비해 서버 확장이 용이</a:t>
            </a:r>
            <a:endParaRPr lang="en-US" altLang="ko-KR" sz="18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18" y="1733779"/>
            <a:ext cx="9211961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29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514109-580E-4F67-8033-6B842409FC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2387600"/>
            <a:ext cx="5930569" cy="3020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300DC-76E0-4BF0-91DA-101760CB689A}"/>
              </a:ext>
            </a:extLst>
          </p:cNvPr>
          <p:cNvSpPr txBox="1"/>
          <p:nvPr/>
        </p:nvSpPr>
        <p:spPr>
          <a:xfrm rot="20769327">
            <a:off x="5663895" y="1672257"/>
            <a:ext cx="249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9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r>
              <a:rPr lang="en-US" altLang="ko-KR" dirty="0"/>
              <a:t>Resolver: Query, Mutation</a:t>
            </a:r>
            <a:r>
              <a:rPr lang="ko-KR" altLang="en-US" dirty="0"/>
              <a:t>의대한 실질적 코드</a:t>
            </a:r>
            <a:endParaRPr lang="en-US" altLang="ko-K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7B3D06-C8FC-4672-8A7F-8A5045BFD1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5535" y="566289"/>
            <a:ext cx="4944531" cy="5926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8E8AA-38FA-4B25-AB71-2789B0238584}"/>
              </a:ext>
            </a:extLst>
          </p:cNvPr>
          <p:cNvSpPr txBox="1"/>
          <p:nvPr/>
        </p:nvSpPr>
        <p:spPr>
          <a:xfrm rot="20769327">
            <a:off x="5528601" y="352879"/>
            <a:ext cx="248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Server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063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GraphQL</a:t>
            </a:r>
            <a:r>
              <a:rPr lang="ko-KR" altLang="en-US" dirty="0"/>
              <a:t>의 구성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Query: </a:t>
            </a:r>
            <a:r>
              <a:rPr lang="ko-KR" altLang="en-US" dirty="0"/>
              <a:t>데이터를 가져오는 요청</a:t>
            </a:r>
            <a:endParaRPr lang="en-US" altLang="ko-KR" dirty="0"/>
          </a:p>
          <a:p>
            <a:r>
              <a:rPr lang="en-US" altLang="ko-KR" dirty="0"/>
              <a:t>Mutation: </a:t>
            </a:r>
            <a:r>
              <a:rPr lang="ko-KR" altLang="en-US" dirty="0"/>
              <a:t>생성</a:t>
            </a:r>
            <a:r>
              <a:rPr lang="en-US" altLang="ko-KR" dirty="0"/>
              <a:t>/</a:t>
            </a:r>
            <a:r>
              <a:rPr lang="ko-KR" altLang="en-US" dirty="0"/>
              <a:t>변경</a:t>
            </a:r>
            <a:r>
              <a:rPr lang="en-US" altLang="ko-KR" dirty="0"/>
              <a:t>/</a:t>
            </a:r>
            <a:r>
              <a:rPr lang="ko-KR" altLang="en-US" dirty="0"/>
              <a:t>삭제 요청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Type:</a:t>
            </a:r>
            <a:r>
              <a:rPr lang="ko-KR" altLang="en-US" dirty="0"/>
              <a:t> </a:t>
            </a:r>
            <a:r>
              <a:rPr lang="en-US" altLang="ko-KR" dirty="0"/>
              <a:t>Query, Mutation</a:t>
            </a:r>
            <a:r>
              <a:rPr lang="ko-KR" altLang="en-US" dirty="0"/>
              <a:t>에서</a:t>
            </a:r>
            <a:br>
              <a:rPr lang="en-US" altLang="ko-KR" dirty="0"/>
            </a:br>
            <a:r>
              <a:rPr lang="ko-KR" altLang="en-US" dirty="0"/>
              <a:t>사용할 데이터 형식을 지정</a:t>
            </a:r>
            <a:endParaRPr lang="en-US" altLang="ko-KR" dirty="0"/>
          </a:p>
          <a:p>
            <a:r>
              <a:rPr lang="en-US" altLang="ko-KR" dirty="0"/>
              <a:t>Resolver: Query, Mutation</a:t>
            </a:r>
            <a:r>
              <a:rPr lang="ko-KR" altLang="en-US" dirty="0"/>
              <a:t>의대한 실질적 코드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4A745-C7CA-4701-9848-42CD90859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790449"/>
            <a:ext cx="5778506" cy="2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EDDA9-18B8-4281-8B9F-877F2BD8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019764"/>
            <a:ext cx="4690531" cy="354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C3C11-F934-4388-94E6-7328294AFF97}"/>
              </a:ext>
            </a:extLst>
          </p:cNvPr>
          <p:cNvSpPr txBox="1"/>
          <p:nvPr/>
        </p:nvSpPr>
        <p:spPr>
          <a:xfrm rot="20769327">
            <a:off x="5167262" y="45487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254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425B-E4B7-4ADE-AE5F-1D1996A3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GraphQL</a:t>
            </a:r>
            <a:r>
              <a:rPr lang="ko-KR" altLang="en-US"/>
              <a:t>의 구성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A8A4-9192-45DD-9945-6A5689B694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/>
              <a:t>Query: </a:t>
            </a:r>
            <a:r>
              <a:rPr lang="ko-KR" altLang="en-US"/>
              <a:t>데이터를 가져오는 요청</a:t>
            </a:r>
            <a:endParaRPr lang="en-US" altLang="ko-KR"/>
          </a:p>
          <a:p>
            <a:r>
              <a:rPr lang="en-US" altLang="ko-KR"/>
              <a:t>Mutation: </a:t>
            </a:r>
            <a:r>
              <a:rPr lang="ko-KR" altLang="en-US"/>
              <a:t>생성</a:t>
            </a:r>
            <a:r>
              <a:rPr lang="en-US" altLang="ko-KR"/>
              <a:t>/</a:t>
            </a:r>
            <a:r>
              <a:rPr lang="ko-KR" altLang="en-US"/>
              <a:t>변경</a:t>
            </a:r>
            <a:r>
              <a:rPr lang="en-US" altLang="ko-KR"/>
              <a:t>/</a:t>
            </a:r>
            <a:r>
              <a:rPr lang="ko-KR" altLang="en-US"/>
              <a:t>삭제 요청</a:t>
            </a:r>
            <a:endParaRPr lang="en-US" altLang="ko-KR"/>
          </a:p>
          <a:p>
            <a:endParaRPr lang="en-US" altLang="ko-KR"/>
          </a:p>
          <a:p>
            <a:r>
              <a:rPr lang="en-US" altLang="ko-KR"/>
              <a:t>Type:</a:t>
            </a:r>
            <a:r>
              <a:rPr lang="ko-KR" altLang="en-US"/>
              <a:t> </a:t>
            </a:r>
            <a:r>
              <a:rPr lang="en-US" altLang="ko-KR"/>
              <a:t>Query, Mutation</a:t>
            </a:r>
            <a:r>
              <a:rPr lang="ko-KR" altLang="en-US"/>
              <a:t>에서</a:t>
            </a:r>
            <a:br>
              <a:rPr lang="en-US" altLang="ko-KR"/>
            </a:br>
            <a:r>
              <a:rPr lang="ko-KR" altLang="en-US"/>
              <a:t>사용할 데이터 형식을 지정</a:t>
            </a:r>
            <a:endParaRPr lang="en-US" altLang="ko-KR"/>
          </a:p>
          <a:p>
            <a:r>
              <a:rPr lang="en-US" altLang="ko-KR"/>
              <a:t>Resolver: Query, Mutation</a:t>
            </a:r>
            <a:r>
              <a:rPr lang="ko-KR" altLang="en-US"/>
              <a:t>의대한 실질적 코드</a:t>
            </a:r>
            <a:endParaRPr lang="en-US" altLang="ko-KR"/>
          </a:p>
          <a:p>
            <a:endParaRPr lang="en-US" altLang="ko-KR"/>
          </a:p>
          <a:p>
            <a:r>
              <a:rPr lang="ko-KR" altLang="en-US"/>
              <a:t>사전에 코드를 공유할 필요 </a:t>
            </a:r>
            <a:r>
              <a:rPr lang="en-US" altLang="ko-KR"/>
              <a:t>X</a:t>
            </a:r>
          </a:p>
          <a:p>
            <a:r>
              <a:rPr lang="en-US" altLang="ko-KR"/>
              <a:t>REST</a:t>
            </a:r>
            <a:r>
              <a:rPr lang="ko-KR" altLang="en-US"/>
              <a:t>처럼 </a:t>
            </a:r>
            <a:r>
              <a:rPr lang="en-US" altLang="ko-KR"/>
              <a:t>3</a:t>
            </a:r>
            <a:r>
              <a:rPr lang="en-US" altLang="ko-KR" baseline="30000"/>
              <a:t>rd</a:t>
            </a:r>
            <a:r>
              <a:rPr lang="en-US" altLang="ko-KR"/>
              <a:t> Party </a:t>
            </a:r>
            <a:r>
              <a:rPr lang="ko-KR" altLang="en-US"/>
              <a:t>개발에 유리</a:t>
            </a:r>
            <a:endParaRPr lang="en-US" altLang="ko-K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84A745-C7CA-4701-9848-42CD908590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790449"/>
            <a:ext cx="5778506" cy="20882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8EDDA9-18B8-4281-8B9F-877F2BD8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3019764"/>
            <a:ext cx="4690531" cy="35458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8C3C11-F934-4388-94E6-7328294AFF97}"/>
              </a:ext>
            </a:extLst>
          </p:cNvPr>
          <p:cNvSpPr txBox="1"/>
          <p:nvPr/>
        </p:nvSpPr>
        <p:spPr>
          <a:xfrm rot="20769327">
            <a:off x="5167262" y="454878"/>
            <a:ext cx="2392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solidFill>
                  <a:srgbClr val="FF0000"/>
                </a:solidFill>
              </a:rPr>
              <a:t>Client Code</a:t>
            </a:r>
            <a:endParaRPr lang="ko-KR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794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171D-2CD1-40BB-9F4E-4DC65A6D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US" altLang="ko-KR" dirty="0"/>
              <a:t>Fin.</a:t>
            </a:r>
            <a:endParaRPr lang="ko-KR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A560-1F14-4735-905C-54E2551BC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Any Questions?</a:t>
            </a:r>
            <a:endParaRPr lang="ko-KR" alt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32EBF979-7A44-4DD7-8891-D368891A1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470">
            <a:off x="6785597" y="757816"/>
            <a:ext cx="4130903" cy="534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56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 KR">
      <a:majorFont>
        <a:latin typeface="Noto Sans KR"/>
        <a:ea typeface="Noto Sans KR"/>
        <a:cs typeface=""/>
      </a:majorFont>
      <a:minorFont>
        <a:latin typeface="Noto Sans KR"/>
        <a:ea typeface="Noto Sans K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2749</Words>
  <Application>Microsoft Office PowerPoint</Application>
  <PresentationFormat>Widescreen</PresentationFormat>
  <Paragraphs>480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Noto Sans KR</vt:lpstr>
      <vt:lpstr>Arial</vt:lpstr>
      <vt:lpstr>Office Theme</vt:lpstr>
      <vt:lpstr>Web Applications</vt:lpstr>
      <vt:lpstr>Agenda</vt:lpstr>
      <vt:lpstr>HTTP 특징</vt:lpstr>
      <vt:lpstr>HTTP HyperText Transfer Protocol</vt:lpstr>
      <vt:lpstr>Connectionless 비연결성</vt:lpstr>
      <vt:lpstr>Connectionless 비연결성</vt:lpstr>
      <vt:lpstr>Stateless 무상태성</vt:lpstr>
      <vt:lpstr>Stateful vs Stateless</vt:lpstr>
      <vt:lpstr>Stateful vs Stateless</vt:lpstr>
      <vt:lpstr>HTTP 버전</vt:lpstr>
      <vt:lpstr>HTTP 버전</vt:lpstr>
      <vt:lpstr>HTTP/1.1</vt:lpstr>
      <vt:lpstr>HTTP/1.1</vt:lpstr>
      <vt:lpstr>HTTP/1.1</vt:lpstr>
      <vt:lpstr>HTTP/2.0</vt:lpstr>
      <vt:lpstr>HTTP/2.0</vt:lpstr>
      <vt:lpstr>HTTP/3.0</vt:lpstr>
      <vt:lpstr>Browser Caching</vt:lpstr>
      <vt:lpstr>Browser Caching?</vt:lpstr>
      <vt:lpstr>Browser Caching?</vt:lpstr>
      <vt:lpstr>ETag &amp; If-None-Match</vt:lpstr>
      <vt:lpstr>ETag &amp; If-None-Match</vt:lpstr>
      <vt:lpstr>ETag &amp; If-None-Match</vt:lpstr>
      <vt:lpstr>ETag &amp; If-None-Match</vt:lpstr>
      <vt:lpstr>Last-Modified &amp; If-Modified-Since</vt:lpstr>
      <vt:lpstr>Age, Date, Expire 응답 헤더</vt:lpstr>
      <vt:lpstr>Age, Date, Expire 응답 헤더</vt:lpstr>
      <vt:lpstr>Private Cache? Shared Cache?</vt:lpstr>
      <vt:lpstr>Private Cache? Shared Cache?</vt:lpstr>
      <vt:lpstr>Cache-Control  응답 헤더</vt:lpstr>
      <vt:lpstr>Cache-Control  응답 헤더</vt:lpstr>
      <vt:lpstr>Vary 응답 헤더</vt:lpstr>
      <vt:lpstr>MIME Type</vt:lpstr>
      <vt:lpstr>MIME Type이 필요한 이유?</vt:lpstr>
      <vt:lpstr>MIME Type이 필요한 이유?</vt:lpstr>
      <vt:lpstr>MIME Type</vt:lpstr>
      <vt:lpstr>MIME Type</vt:lpstr>
      <vt:lpstr>MIME Type</vt:lpstr>
      <vt:lpstr>MIME Type</vt:lpstr>
      <vt:lpstr>MIME Type</vt:lpstr>
      <vt:lpstr>Accept &amp; Content-Type</vt:lpstr>
      <vt:lpstr>multipart/form-data</vt:lpstr>
      <vt:lpstr>CORS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SOP (Same-origin Policy)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CORS (Cross-Origin Resource Sharing)</vt:lpstr>
      <vt:lpstr>REST API</vt:lpstr>
      <vt:lpstr>REST API란</vt:lpstr>
      <vt:lpstr>REST API란</vt:lpstr>
      <vt:lpstr>REST API 구성 요소</vt:lpstr>
      <vt:lpstr>자원</vt:lpstr>
      <vt:lpstr>행위</vt:lpstr>
      <vt:lpstr>표현</vt:lpstr>
      <vt:lpstr>gRPC</vt:lpstr>
      <vt:lpstr>gRPC?</vt:lpstr>
      <vt:lpstr>gRPC?</vt:lpstr>
      <vt:lpstr>gRPC?</vt:lpstr>
      <vt:lpstr>gRPC?</vt:lpstr>
      <vt:lpstr>gRPC?</vt:lpstr>
      <vt:lpstr>GraphQL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REST API의 단점?</vt:lpstr>
      <vt:lpstr>GraphQL</vt:lpstr>
      <vt:lpstr>GraphQL</vt:lpstr>
      <vt:lpstr>GraphQL</vt:lpstr>
      <vt:lpstr>GraphQL의 구성</vt:lpstr>
      <vt:lpstr>GraphQL의 구성</vt:lpstr>
      <vt:lpstr>GraphQL의 구성</vt:lpstr>
      <vt:lpstr>GraphQL의 구성</vt:lpstr>
      <vt:lpstr>GraphQL의 구성</vt:lpstr>
      <vt:lpstr>Fin.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pmh</dc:creator>
  <cp:lastModifiedBy>pmh</cp:lastModifiedBy>
  <cp:revision>239</cp:revision>
  <dcterms:created xsi:type="dcterms:W3CDTF">2024-05-10T09:58:23Z</dcterms:created>
  <dcterms:modified xsi:type="dcterms:W3CDTF">2024-05-14T00:01:09Z</dcterms:modified>
</cp:coreProperties>
</file>