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0"/>
  </p:notesMasterIdLst>
  <p:handoutMasterIdLst>
    <p:handoutMasterId r:id="rId15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18" r:id="rId50"/>
    <p:sldId id="307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9" r:id="rId60"/>
    <p:sldId id="315" r:id="rId61"/>
    <p:sldId id="316" r:id="rId62"/>
    <p:sldId id="317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41" r:id="rId78"/>
    <p:sldId id="342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269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1" r:id="rId125"/>
    <p:sldId id="382" r:id="rId126"/>
    <p:sldId id="383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7333" autoAdjust="0"/>
  </p:normalViewPr>
  <p:slideViewPr>
    <p:cSldViewPr snapToGrid="0">
      <p:cViewPr varScale="1">
        <p:scale>
          <a:sx n="77" d="100"/>
          <a:sy n="77" d="100"/>
        </p:scale>
        <p:origin x="1854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E5FFD4-7D93-4928-93C1-E7BB94D26C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D275E-8282-43C2-83FA-0EF1C31188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4265C-9937-4F2B-B0EB-FF409E81EED1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E14A7-37FC-4AEB-B115-DE2D107E21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61A35-BFDD-4386-8995-ECC32F31FB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0B807-6E0E-42BF-99B3-90A2425092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920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40B8A-39A7-4E43-9ABA-80AFBE54A93A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C94F6-CEEF-458C-9B54-D6AF94CBC64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471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먼저 삼성 </a:t>
            </a:r>
            <a:r>
              <a:rPr lang="ko-KR" altLang="en-US" dirty="0" err="1" smtClean="0"/>
              <a:t>캘린더라는</a:t>
            </a:r>
            <a:r>
              <a:rPr lang="ko-KR" altLang="en-US" dirty="0" smtClean="0"/>
              <a:t> 구글 캘린더와 연동해 일정을 관리해주는 서비스를 개발했다고 가정</a:t>
            </a:r>
            <a:endParaRPr lang="en-US" altLang="ko-KR" dirty="0" smtClean="0"/>
          </a:p>
          <a:p>
            <a:r>
              <a:rPr lang="ko-KR" altLang="en-US" dirty="0" smtClean="0"/>
              <a:t>이를 위해 삼성 캘린더는 유저에게 구글 아이디와 패스워드를 </a:t>
            </a:r>
            <a:r>
              <a:rPr lang="ko-KR" altLang="en-US" dirty="0" err="1" smtClean="0"/>
              <a:t>입력받고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구글 </a:t>
            </a:r>
            <a:r>
              <a:rPr lang="ko-KR" altLang="en-US" dirty="0" err="1" smtClean="0"/>
              <a:t>로그인을</a:t>
            </a:r>
            <a:r>
              <a:rPr lang="ko-KR" altLang="en-US" dirty="0" smtClean="0"/>
              <a:t> 통해 구글 캘린더의 데이터를</a:t>
            </a:r>
            <a:r>
              <a:rPr lang="ko-KR" altLang="en-US" baseline="0" dirty="0" smtClean="0"/>
              <a:t> 사용하게 됨</a:t>
            </a:r>
            <a:endParaRPr lang="en-US" altLang="ko-KR" baseline="0" dirty="0" smtClean="0"/>
          </a:p>
          <a:p>
            <a:r>
              <a:rPr lang="ko-KR" altLang="en-US" baseline="0" dirty="0" smtClean="0"/>
              <a:t>근데 이 방식은 보안적 문제점이 조금 존재함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3646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주류를 구입한다고 </a:t>
            </a:r>
            <a:r>
              <a:rPr lang="ko-KR" altLang="en-US" dirty="0" err="1" smtClean="0"/>
              <a:t>가정해봄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082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먼저 </a:t>
            </a:r>
            <a:r>
              <a:rPr lang="en-US" altLang="ko-KR" dirty="0" smtClean="0"/>
              <a:t>A</a:t>
            </a:r>
            <a:r>
              <a:rPr lang="ko-KR" altLang="en-US" dirty="0" smtClean="0"/>
              <a:t>라는 사람이</a:t>
            </a:r>
            <a:r>
              <a:rPr lang="ko-KR" altLang="en-US" baseline="0" dirty="0" smtClean="0"/>
              <a:t> 와서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8365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주류를 들고 점원에게 주류 구입을 요청했습니다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0168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이때 점원은 </a:t>
            </a:r>
            <a:r>
              <a:rPr lang="en-US" altLang="ko-KR" dirty="0" smtClean="0"/>
              <a:t>A</a:t>
            </a:r>
            <a:r>
              <a:rPr lang="ko-KR" altLang="en-US" dirty="0" smtClean="0"/>
              <a:t>가 주류를 구입할 수 있는 사람인지 확인하기 위해 </a:t>
            </a:r>
            <a:r>
              <a:rPr lang="en-US" altLang="ko-KR" dirty="0" smtClean="0"/>
              <a:t>A</a:t>
            </a:r>
            <a:r>
              <a:rPr lang="ko-KR" altLang="en-US" dirty="0" smtClean="0"/>
              <a:t>의 주민등록증을 요청하고</a:t>
            </a:r>
            <a:r>
              <a:rPr lang="en-US" altLang="ko-KR" dirty="0" smtClean="0"/>
              <a:t>,</a:t>
            </a:r>
          </a:p>
          <a:p>
            <a:r>
              <a:rPr lang="en-US" altLang="ko-KR" dirty="0" smtClean="0"/>
              <a:t>A</a:t>
            </a:r>
            <a:r>
              <a:rPr lang="ko-KR" altLang="en-US" dirty="0" smtClean="0"/>
              <a:t>의 주민등록증을 확인해서 주류를 구입할 수 있는 나이인지 확인하게 됩니다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752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주민등록증을 확인하고</a:t>
            </a:r>
            <a:r>
              <a:rPr lang="en-US" altLang="ko-KR" dirty="0" smtClean="0"/>
              <a:t>, A</a:t>
            </a:r>
            <a:r>
              <a:rPr lang="ko-KR" altLang="en-US" dirty="0" smtClean="0"/>
              <a:t>는 주류를 구입할 수 있는 나이이기 때문에 점원은 </a:t>
            </a:r>
            <a:r>
              <a:rPr lang="en-US" altLang="ko-KR" dirty="0" smtClean="0"/>
              <a:t>A</a:t>
            </a:r>
            <a:r>
              <a:rPr lang="ko-KR" altLang="en-US" dirty="0" smtClean="0"/>
              <a:t>에게</a:t>
            </a:r>
            <a:r>
              <a:rPr lang="ko-KR" altLang="en-US" baseline="0" dirty="0" smtClean="0"/>
              <a:t> 구매 요청을 허락하게 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2829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다음으로 </a:t>
            </a:r>
            <a:r>
              <a:rPr lang="en-US" altLang="ko-KR" dirty="0" smtClean="0"/>
              <a:t>B</a:t>
            </a:r>
            <a:r>
              <a:rPr lang="ko-KR" altLang="en-US" dirty="0" smtClean="0"/>
              <a:t>라는 사람이 똑같이 주류 구매를 요청했다고 </a:t>
            </a:r>
            <a:r>
              <a:rPr lang="ko-KR" altLang="en-US" dirty="0" err="1" smtClean="0"/>
              <a:t>가정해봄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281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</a:t>
            </a:r>
            <a:r>
              <a:rPr lang="ko-KR" altLang="en-US" dirty="0" smtClean="0"/>
              <a:t>도 똑같이 자신의 주민등록증을 점원에게 보여줬는데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2394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점원이 확인을 해보니까 </a:t>
            </a:r>
            <a:r>
              <a:rPr lang="en-US" altLang="ko-KR" dirty="0" smtClean="0"/>
              <a:t>B</a:t>
            </a:r>
            <a:r>
              <a:rPr lang="ko-KR" altLang="en-US" dirty="0" smtClean="0"/>
              <a:t>의</a:t>
            </a:r>
            <a:r>
              <a:rPr lang="ko-KR" altLang="en-US" baseline="0" dirty="0" smtClean="0"/>
              <a:t> 주민등록증은 맞지만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주류를 구입할 수 있는 나이가 안되는 것을 확인하게 되고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1276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B</a:t>
            </a:r>
            <a:r>
              <a:rPr lang="ko-KR" altLang="en-US" dirty="0" smtClean="0"/>
              <a:t>의 요청을 거절하게 됩니다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767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이렇게 </a:t>
            </a:r>
            <a:r>
              <a:rPr lang="en-US" altLang="ko-KR" dirty="0" smtClean="0"/>
              <a:t>B</a:t>
            </a:r>
            <a:r>
              <a:rPr lang="ko-KR" altLang="en-US" dirty="0" smtClean="0"/>
              <a:t>는 인증 과정은 거쳤지만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주류에 대한 접근 권한이 없어 주류 구매를 인가 받지 못하게 되었습니다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01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구글 포토나 구글 드라이브 같은 사용자가 원하지 않는 서비스에 접근할 수 있는 위험성이 있음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952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Oauth</a:t>
            </a:r>
            <a:r>
              <a:rPr lang="ko-KR" altLang="en-US" dirty="0" smtClean="0"/>
              <a:t>는 이런 인증과 인가 작업을 분리시키기 위해 만든 인증 </a:t>
            </a:r>
            <a:r>
              <a:rPr lang="ko-KR" altLang="en-US" dirty="0" err="1" smtClean="0"/>
              <a:t>표준임</a:t>
            </a:r>
            <a:endParaRPr lang="en-US" altLang="ko-KR" dirty="0" smtClean="0"/>
          </a:p>
          <a:p>
            <a:r>
              <a:rPr lang="en-US" altLang="ko-KR" dirty="0" err="1" smtClean="0"/>
              <a:t>Oauth</a:t>
            </a:r>
            <a:r>
              <a:rPr lang="ko-KR" altLang="en-US" dirty="0" smtClean="0"/>
              <a:t>를 사용하게 되면 서비스가 유저에게 </a:t>
            </a:r>
            <a:r>
              <a:rPr lang="en-US" altLang="ko-KR" dirty="0" smtClean="0"/>
              <a:t>ID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PW</a:t>
            </a:r>
            <a:r>
              <a:rPr lang="ko-KR" altLang="en-US" dirty="0" smtClean="0"/>
              <a:t>를 전달받아 모든 인증을 처리하는 것이 아니라</a:t>
            </a:r>
            <a:endParaRPr lang="en-US" altLang="ko-KR" dirty="0" smtClean="0"/>
          </a:p>
          <a:p>
            <a:r>
              <a:rPr lang="ko-KR" altLang="en-US" dirty="0" smtClean="0"/>
              <a:t>인증은 유저가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진행하고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서비스는 권한만을 </a:t>
            </a:r>
            <a:r>
              <a:rPr lang="ko-KR" altLang="en-US" baseline="0" dirty="0" err="1" smtClean="0"/>
              <a:t>위임받아</a:t>
            </a:r>
            <a:r>
              <a:rPr lang="ko-KR" altLang="en-US" baseline="0" dirty="0" smtClean="0"/>
              <a:t> 리소스에 접근할 수 있게 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0718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Oauith</a:t>
            </a:r>
            <a:r>
              <a:rPr lang="ko-KR" altLang="en-US" dirty="0" smtClean="0"/>
              <a:t>에서 공식적으로 지원하는</a:t>
            </a:r>
            <a:r>
              <a:rPr lang="en-US" altLang="ko-KR" dirty="0" smtClean="0"/>
              <a:t> </a:t>
            </a:r>
            <a:r>
              <a:rPr lang="ko-KR" altLang="en-US" dirty="0" smtClean="0"/>
              <a:t>흐름은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가지 종류가 있지만 이번</a:t>
            </a:r>
            <a:r>
              <a:rPr lang="ko-KR" altLang="en-US" baseline="0" dirty="0" smtClean="0"/>
              <a:t> 세미나에선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109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354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주로 사용하는 </a:t>
            </a:r>
            <a:r>
              <a:rPr lang="en-US" altLang="ko-KR" dirty="0" smtClean="0"/>
              <a:t>Authorization Code </a:t>
            </a:r>
            <a:r>
              <a:rPr lang="ko-KR" altLang="en-US" dirty="0" err="1" smtClean="0"/>
              <a:t>플로우만</a:t>
            </a:r>
            <a:r>
              <a:rPr lang="ko-KR" altLang="en-US" dirty="0" smtClean="0"/>
              <a:t> 다뤄보도록 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01785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사용하기 위해 먼저 해야하는게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있으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ㅁ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제공해주는 서비스에 본인이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만드려고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 서비스를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등록해야</a:t>
            </a:r>
            <a:r>
              <a:rPr lang="ko-KR" alt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됨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중요하게 봐야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될것은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크게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가지가 있는데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클라이언트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나중에 자신의 서비스의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식별자로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사용이 되고</a:t>
            </a: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클라이언트 보안 비밀번호 같은 경우에는 권한을 요청하는 주체가 실제로 자신의 서비스인지 확인하기 위한 수단이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되게됨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리다이렉션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경우에는 구글에서 권한을 다시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서비스에게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전달을 해줘야 하는데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서비스가 권한을 받는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엔드포인트가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되게됨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0080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전체적인 흐름을 한번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봐봄</a:t>
            </a: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첫번째로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유저가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요청을 클라이언트에게 보냄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5675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요청은 다른 서비스에서 많이 볼 수 있는 구글로 로그인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트위터로 로그인 버튼을 클릭해서 요청이 보내지게 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44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 서비스에서는 로그인 페이지의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제공해주고</a:t>
            </a: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9434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브라우저에서는 이거를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Authorization Server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 요청을 해서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972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로그인 페이지에 접근하게 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1588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 로그인 페이지는 한번쯤은 보셨을 이러한 화면이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될거고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중요한거는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좀 중요함</a:t>
            </a: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파란색으로 강조한 부분들이 있는데 하나씩 살펴보도록 하겠음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968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삼성 캘린더 입장에서도 구글 아이디와 비밀번호를 저장하는 것은 굉장히 부담스러운 일임</a:t>
            </a: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관리하다가 보안적인 조치를 잘못해서 갑자기 노출이 된다면 바로 서비스를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접어야됨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470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로그인을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끝내고 권한을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반환받게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되면 인증 과정이 끝이 나게 됩니다</a:t>
            </a: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2895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인증 과정에서 주의 깊게 봐야 할 것은 클라이언트는 오로지 로그인 페이지의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URL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 제공해주고 </a:t>
            </a: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로그인 인증과정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같은거는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 Owner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Authorization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서버만 참여하고</a:t>
            </a:r>
            <a:r>
              <a:rPr lang="en-US" altLang="ko-K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있음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이런 방식을 통해 인증과 인가를 분리하게 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0313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 </a:t>
            </a:r>
            <a:r>
              <a:rPr lang="en-US" altLang="ko-K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server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이 인증이 올바르다고 판단이 되면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클라이언트에게 </a:t>
            </a:r>
            <a:r>
              <a:rPr lang="en-US" altLang="ko-K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AccessToken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발급받을 수 있는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Authorization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코드를 반환해 줌</a:t>
            </a: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8945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클라이언트에서는 이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Authorization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코드를 가지고 액세스 토큰이라는 실제로 서비스에 요청할 때 사용할 수 있는 토큰을 받게 되는데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이때도 여러가지 옵션들이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들어가게됨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8416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앞에서 발급받은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Authorization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코드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altLang="ko-K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client_id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삼성 캘린더같은 서비스의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식별자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altLang="ko-K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client_secret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경우에는 이전에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세팅에서 보여드렸던 이 토큰을 요청하는 주체가 </a:t>
            </a: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 구글에 등록된 서비스가 맞는지 확인하기 위한 값이 되게 됨</a:t>
            </a: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redirect </a:t>
            </a:r>
            <a:r>
              <a:rPr lang="en-US" altLang="ko-KR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url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액세스 토큰을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반환받을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엔드포인트를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의미하고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 type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OAuth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흐름 중 하나인 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authorization code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들어가게 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8936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모든 인증이 끝나면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Authorization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서버에서 액세스 토큰을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반환받아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클라이언트에서 사용할 수 있게 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1932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그리고 </a:t>
            </a:r>
            <a:r>
              <a:rPr lang="en-US" altLang="ko-KR" dirty="0" err="1" smtClean="0"/>
              <a:t>Oauth</a:t>
            </a:r>
            <a:r>
              <a:rPr lang="ko-KR" altLang="en-US" dirty="0" smtClean="0"/>
              <a:t>와 함께 사용하는 </a:t>
            </a:r>
            <a:r>
              <a:rPr lang="en-US" altLang="ko-KR" dirty="0" smtClean="0"/>
              <a:t>OIDC</a:t>
            </a:r>
            <a:r>
              <a:rPr lang="ko-KR" altLang="en-US" dirty="0" smtClean="0"/>
              <a:t>라는 기술도 있는데</a:t>
            </a:r>
            <a:endParaRPr lang="en-US" altLang="ko-KR" baseline="0" dirty="0" smtClean="0"/>
          </a:p>
          <a:p>
            <a:r>
              <a:rPr lang="ko-KR" altLang="en-US" baseline="0" dirty="0" smtClean="0"/>
              <a:t>사실 </a:t>
            </a:r>
            <a:r>
              <a:rPr lang="en-US" altLang="ko-KR" baseline="0" dirty="0" err="1" smtClean="0"/>
              <a:t>Oauth</a:t>
            </a:r>
            <a:r>
              <a:rPr lang="ko-KR" altLang="en-US" baseline="0" dirty="0" smtClean="0"/>
              <a:t>를 인증이 아닌 인가를 위한 </a:t>
            </a:r>
            <a:r>
              <a:rPr lang="ko-KR" altLang="en-US" baseline="0" dirty="0" err="1" smtClean="0"/>
              <a:t>프로토콜임</a:t>
            </a:r>
            <a:endParaRPr lang="en-US" altLang="ko-KR" baseline="0" dirty="0" smtClean="0"/>
          </a:p>
          <a:p>
            <a:r>
              <a:rPr lang="ko-KR" altLang="en-US" baseline="0" dirty="0" smtClean="0"/>
              <a:t>로그인 후 액세스 토큰을 받아도 액세스 토큰을 통해 사용자에 대한 정보를 명시적으로 </a:t>
            </a:r>
            <a:r>
              <a:rPr lang="ko-KR" altLang="en-US" baseline="0" dirty="0" err="1" smtClean="0"/>
              <a:t>알수가</a:t>
            </a:r>
            <a:r>
              <a:rPr lang="ko-KR" altLang="en-US" baseline="0" dirty="0" smtClean="0"/>
              <a:t> 없음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8656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OIDC </a:t>
            </a:r>
            <a:r>
              <a:rPr lang="ko-KR" altLang="en-US" dirty="0" smtClean="0"/>
              <a:t>프로토콜에서는 </a:t>
            </a:r>
            <a:r>
              <a:rPr lang="en-US" altLang="ko-KR" dirty="0" smtClean="0"/>
              <a:t>ID Token</a:t>
            </a:r>
            <a:r>
              <a:rPr lang="ko-KR" altLang="en-US" dirty="0" smtClean="0"/>
              <a:t>을</a:t>
            </a:r>
            <a:r>
              <a:rPr lang="ko-KR" altLang="en-US" baseline="0" dirty="0" smtClean="0"/>
              <a:t> 추가로 발급해 사용자에 대한 인증까지 수행할 수 있음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4644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OIDC</a:t>
            </a:r>
            <a:r>
              <a:rPr lang="ko-KR" altLang="en-US" dirty="0" smtClean="0"/>
              <a:t>같은 경우에는 아까 인증 과정은 전부 다 똑같고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66980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권한을 </a:t>
            </a:r>
            <a:r>
              <a:rPr lang="ko-KR" altLang="en-US" dirty="0" err="1" smtClean="0"/>
              <a:t>부여받는</a:t>
            </a:r>
            <a:r>
              <a:rPr lang="ko-KR" altLang="en-US" dirty="0" smtClean="0"/>
              <a:t> 과정에서 액세스토큰과 함께 </a:t>
            </a:r>
            <a:r>
              <a:rPr lang="en-US" altLang="ko-KR" dirty="0" smtClean="0"/>
              <a:t>ID </a:t>
            </a:r>
            <a:r>
              <a:rPr lang="ko-KR" altLang="en-US" dirty="0" smtClean="0"/>
              <a:t>토큰을 함께 발급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요청하게 됨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270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구글의 입장에서도 자기들이 보안 수준을 엄청 높여서 개발을 했는데 이 구글 아이디와 비밀번호가 외부에서 노출이 된다면 이 구글에서 한 보안 작업들이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무의미해짐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37219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Authorization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서버는 액세스 토큰과 함께 </a:t>
            </a:r>
            <a:r>
              <a:rPr lang="en-US" altLang="ko-KR" baseline="0" dirty="0" smtClean="0"/>
              <a:t>ID </a:t>
            </a:r>
            <a:r>
              <a:rPr lang="ko-KR" altLang="en-US" baseline="0" dirty="0" smtClean="0"/>
              <a:t>토큰을 함께 반환해주고</a:t>
            </a:r>
            <a:endParaRPr lang="en-US" altLang="ko-KR" baseline="0" dirty="0" smtClean="0"/>
          </a:p>
          <a:p>
            <a:r>
              <a:rPr lang="ko-KR" altLang="en-US" baseline="0" dirty="0" err="1" smtClean="0"/>
              <a:t>클라이언트응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ID Toke</a:t>
            </a:r>
            <a:r>
              <a:rPr lang="ko-KR" altLang="en-US" baseline="0" dirty="0" smtClean="0"/>
              <a:t>을 통해 사용자 인증을 수행할 수 있게 됨</a:t>
            </a: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8895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131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314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모든게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삼성 캘린더가 유저의 아이디와 비밀번호를 직접적으로 관리해서 생기는 문제임</a:t>
            </a:r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그러면 삼성 캘린더는 왜 유저에게 구글 아이디와 비밀번호를 받았을까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생각해보면 결국 구글 캘린더에 있는 사용자 데이터에 접근하기 위한 권한을 갖기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위해서임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018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인가 과정이라고 함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5739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근데 이 인가를 받기 위해선 먼저 선행되어야 하는 과정이 있는데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altLang="ko-KR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인가를 위해선 인증이라는 과정이 먼저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진행되어야함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3809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인증과 인가를 간단하게 설명하면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유저가 누구인지를 </a:t>
            </a:r>
            <a:r>
              <a:rPr lang="ko-KR" alt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확인하는건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인증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유저가 어떤 권한을 가지고 있는지 확인하는게 인가가 되는데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한번 예제를 들어서 설명</a:t>
            </a:r>
            <a:r>
              <a:rPr lang="en-US" altLang="ko-KR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6000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먼저 어떤 사람이 편의점에 가서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C94F6-CEEF-458C-9B54-D6AF94CBC642}" type="slidenum">
              <a:rPr lang="ko-KR" altLang="en-US" smtClean="0"/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5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A8FD-32FA-48A9-B1D4-2931553EE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A1380-1FCC-4AF9-BB44-09F181A96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72EA1-3650-4776-BD87-0C26DCE41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616AC-8C9A-4833-BD32-0689294EC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EE0A4-A07A-4F11-B455-7095856BB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907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8836-9F25-427B-98D5-C8833A8E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CD23C-900A-4DEC-95CB-9C9A5C0F8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23B16-0144-4AEA-B214-BB1186B76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A43AF-9B0F-48DC-A2F5-34AA0094C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553E4-FD44-4F2A-B723-C4627F81D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52056-E5F1-40C5-B53F-5F0E20FD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96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8387-576D-4480-9972-BBE160624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E2AC8-01E3-4779-8AF2-1430416E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30EB-5644-473E-8354-07A05CD2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729E3-BE8F-4265-9CAB-825895125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DC45F-7C5E-4BC6-A3E7-62F8ECEF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3887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A4E91B-D165-4AB6-B188-CD39A6E48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FDA99-8783-4E7A-B0A0-755414AE3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3BEF3-0C74-4A4C-9EFE-83C37C3F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504E6-179B-4FE1-ACC7-B92767095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CA60-A737-4F30-BE15-E20792B1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666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A648-FB0E-4FC4-855B-D395967A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3E70E-1A8D-4042-BE83-08B0D7827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6F43E-A3F2-4A16-883E-1D8AC355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CD4A7-84F3-4815-89F1-350F0706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63E3C-484A-4BB7-AC2C-F3A42101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339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A648-FB0E-4FC4-855B-D395967A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3E70E-1A8D-4042-BE83-08B0D7827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489777"/>
          </a:xfrm>
        </p:spPr>
        <p:txBody>
          <a:bodyPr/>
          <a:lstStyle/>
          <a:p>
            <a:pPr lvl="0"/>
            <a:r>
              <a:rPr lang="en-US" altLang="ko-KR" dirty="0"/>
              <a:t>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6F43E-A3F2-4A16-883E-1D8AC355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CD4A7-84F3-4815-89F1-350F0706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63E3C-484A-4BB7-AC2C-F3A42101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B61148-BA14-4180-954F-844C562A26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4165C5-B0E9-41A4-9ED6-4686F99401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2686" y="365125"/>
            <a:ext cx="5171113" cy="1325563"/>
          </a:xfrm>
        </p:spPr>
        <p:txBody>
          <a:bodyPr anchor="b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altLang="ko-KR" dirty="0"/>
              <a:t>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2689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8E4C5-1FBB-4A89-83D9-483631E66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9E480-0C08-45A3-AB05-607217FF2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80C6F-0A08-4B6B-A2C2-962C7051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28FF5-929B-4F19-9ABD-7D0342C0F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762FB-65B4-4A47-9B1E-06A761C1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81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6E26-6E5D-4A7F-843B-6748623D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E13BA-8E95-402F-80E3-FF7E71769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F25F5-B4B3-472A-A6F0-E1C3CDE9F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B5226-F674-4A41-B2E3-688050338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D9E92-3D3C-48E7-B0D6-8689F200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18D75-4759-4513-B333-C62FD3E6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022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7155-D45A-4A22-AE5E-0789B47B4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5AD00-289A-4432-99E4-95E999555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56E86-0857-4356-B84C-76E25F86F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D9483-6544-42DE-86DC-BF9EA4592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D2CD1-B620-4137-A440-926C051E7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B1072E-0224-4C54-98A4-37B3DBE5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21C994-3A91-4061-81E1-7AEB0F222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4977E-4003-4BC9-A4DC-29161CCA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68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12DBA-4D6C-4B1B-9E66-A98D37CC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6BCED-8C19-4DC3-A72B-D6EAC911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435C77-015F-4C23-BC09-377E14B7B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B4568-C2AB-439D-97EC-F46C332D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86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CE381-F076-41A7-83F7-6B5861D6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C55EC-CF59-4CA9-A68A-A4F34A43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B51B4-14D8-4080-AA26-BF9BD2FA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421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97AE-D33D-4C8C-A103-966D9886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C2683-DDEF-4E7A-A746-5B2AB353C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918CD-16C4-464B-8AF3-6F432E956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20097-B22C-44A3-9C34-3849C556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FF332-EF89-479C-9BE9-4DEA082F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0E6608-805A-4DA5-BEDA-302DEB91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76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3457D-0DF4-4338-B5CC-D33DB18E1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C593D-CDC3-4783-ACB3-22C720BBA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30725-2A8F-413B-9D5F-F63CA335D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14FE8-397B-4CE5-8E08-D7CC5ED2D84D}" type="datetimeFigureOut">
              <a:rPr lang="ko-KR" altLang="en-US" smtClean="0"/>
              <a:t>2024-06-05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747EB-74BD-4458-9AEF-980FC6266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90773-82D4-4F57-A57E-77073E860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8A636-C9E7-43C2-AD22-BAB12963BDC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721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045C-B2F4-4334-B736-AC73747C26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Web Security</a:t>
            </a:r>
            <a:endParaRPr lang="ko-KR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5AE7D-328C-4B43-85FD-21C6E81EA6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2024. 06. 04. </a:t>
            </a:r>
            <a:r>
              <a:rPr lang="ko-KR" altLang="en-US" dirty="0"/>
              <a:t>박민혁</a:t>
            </a:r>
            <a:r>
              <a:rPr lang="en-US" altLang="ko-KR" dirty="0"/>
              <a:t>, </a:t>
            </a:r>
            <a:r>
              <a:rPr lang="ko-KR" altLang="en-US" dirty="0"/>
              <a:t>이주원</a:t>
            </a:r>
          </a:p>
        </p:txBody>
      </p:sp>
    </p:spTree>
    <p:extLst>
      <p:ext uri="{BB962C8B-B14F-4D97-AF65-F5344CB8AC3E}">
        <p14:creationId xmlns:p14="http://schemas.microsoft.com/office/powerpoint/2010/main" val="3124580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양방향 암호화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059952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 예제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4766703"/>
            <a:ext cx="10515600" cy="141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575" y="2364019"/>
            <a:ext cx="6687483" cy="21720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679" y="2364019"/>
            <a:ext cx="6611273" cy="204816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rcRect l="79285" t="26406" r="5226" b="23357"/>
          <a:stretch/>
        </p:blipFill>
        <p:spPr>
          <a:xfrm>
            <a:off x="6291315" y="3058959"/>
            <a:ext cx="723461" cy="78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248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59" y="1966437"/>
            <a:ext cx="8249068" cy="2902937"/>
          </a:xfrm>
          <a:prstGeom prst="rect">
            <a:avLst/>
          </a:prstGeom>
        </p:spPr>
      </p:pic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 예제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4766703"/>
            <a:ext cx="10515600" cy="141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381596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59" y="1966437"/>
            <a:ext cx="8249068" cy="2902937"/>
          </a:xfrm>
          <a:prstGeom prst="rect">
            <a:avLst/>
          </a:prstGeom>
        </p:spPr>
      </p:pic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 예제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4766703"/>
            <a:ext cx="10515600" cy="141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2" name="타원형 설명선 1"/>
          <p:cNvSpPr/>
          <p:nvPr/>
        </p:nvSpPr>
        <p:spPr>
          <a:xfrm>
            <a:off x="2890344" y="1363473"/>
            <a:ext cx="1334815" cy="101626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ok!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80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171" y="1596094"/>
            <a:ext cx="8479008" cy="2944805"/>
          </a:xfrm>
          <a:prstGeom prst="rect">
            <a:avLst/>
          </a:prstGeom>
        </p:spPr>
      </p:pic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3" name="직사각형 2"/>
          <p:cNvSpPr/>
          <p:nvPr/>
        </p:nvSpPr>
        <p:spPr>
          <a:xfrm>
            <a:off x="4782207" y="1690688"/>
            <a:ext cx="3300248" cy="14939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9067838" y="4070792"/>
            <a:ext cx="330200" cy="304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056117" y="3986902"/>
            <a:ext cx="35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B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5273525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496" y="1582628"/>
            <a:ext cx="8479008" cy="2944805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067838" y="4070792"/>
            <a:ext cx="330200" cy="304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056117" y="3986902"/>
            <a:ext cx="35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B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41811678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50" y="1554053"/>
            <a:ext cx="8479008" cy="29448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13" y="1616748"/>
            <a:ext cx="8342374" cy="2819413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067838" y="4070792"/>
            <a:ext cx="330200" cy="304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056117" y="3986902"/>
            <a:ext cx="35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B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68905885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50" y="1554053"/>
            <a:ext cx="8479008" cy="29448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13" y="1616748"/>
            <a:ext cx="8342374" cy="2819413"/>
          </a:xfrm>
          <a:prstGeom prst="rect">
            <a:avLst/>
          </a:prstGeom>
        </p:spPr>
      </p:pic>
      <p:sp>
        <p:nvSpPr>
          <p:cNvPr id="8" name="타원형 설명선 7"/>
          <p:cNvSpPr/>
          <p:nvPr/>
        </p:nvSpPr>
        <p:spPr>
          <a:xfrm>
            <a:off x="2890344" y="1363473"/>
            <a:ext cx="1334815" cy="101626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nope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9067838" y="4070792"/>
            <a:ext cx="330200" cy="304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9056117" y="3986902"/>
            <a:ext cx="35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B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0134886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50" y="1554053"/>
            <a:ext cx="8479008" cy="294480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813" y="1679445"/>
            <a:ext cx="8342374" cy="2819413"/>
          </a:xfrm>
          <a:prstGeom prst="rect">
            <a:avLst/>
          </a:prstGeom>
        </p:spPr>
      </p:pic>
      <p:sp>
        <p:nvSpPr>
          <p:cNvPr id="8" name="타원형 설명선 7"/>
          <p:cNvSpPr/>
          <p:nvPr/>
        </p:nvSpPr>
        <p:spPr>
          <a:xfrm>
            <a:off x="3080844" y="1371308"/>
            <a:ext cx="1334815" cy="101626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nope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838200" y="4645253"/>
            <a:ext cx="10515600" cy="153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B</a:t>
            </a:r>
            <a:r>
              <a:rPr lang="ko-KR" altLang="en-US" sz="1800" dirty="0"/>
              <a:t>는 인증 과정은 거쳤지만</a:t>
            </a:r>
            <a:r>
              <a:rPr lang="en-US" altLang="ko-KR" sz="1800" dirty="0"/>
              <a:t>, </a:t>
            </a:r>
            <a:r>
              <a:rPr lang="ko-KR" altLang="en-US" sz="1800" dirty="0"/>
              <a:t>접근 권한이 없어 주류 구매 인가 </a:t>
            </a:r>
            <a:r>
              <a:rPr lang="en-US" altLang="ko-KR" sz="1800" dirty="0"/>
              <a:t>X</a:t>
            </a:r>
            <a:endParaRPr lang="ko-KR" altLang="en-US" sz="1800" dirty="0"/>
          </a:p>
        </p:txBody>
      </p:sp>
      <p:sp>
        <p:nvSpPr>
          <p:cNvPr id="9" name="직사각형 8"/>
          <p:cNvSpPr/>
          <p:nvPr/>
        </p:nvSpPr>
        <p:spPr>
          <a:xfrm>
            <a:off x="9067838" y="4070792"/>
            <a:ext cx="330200" cy="304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056117" y="3986902"/>
            <a:ext cx="353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B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4879971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OAuth</a:t>
            </a:r>
            <a:endParaRPr lang="ko-KR" altLang="en-US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838200" y="3967993"/>
            <a:ext cx="10515600" cy="2208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이런 인증</a:t>
            </a:r>
            <a:r>
              <a:rPr lang="en-US" altLang="ko-KR" sz="1800" dirty="0"/>
              <a:t>, </a:t>
            </a:r>
            <a:r>
              <a:rPr lang="ko-KR" altLang="en-US" sz="1800" dirty="0"/>
              <a:t>인가 작업을 분리시키기 위해 만든 것이 </a:t>
            </a:r>
            <a:r>
              <a:rPr lang="en-US" altLang="ko-KR" sz="1800" dirty="0" err="1"/>
              <a:t>Oauth</a:t>
            </a:r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r>
              <a:rPr lang="ko-KR" altLang="en-US" sz="1800" dirty="0"/>
              <a:t>인증은 유저가</a:t>
            </a:r>
            <a:r>
              <a:rPr lang="en-US" altLang="ko-KR" sz="1800" dirty="0"/>
              <a:t>, </a:t>
            </a:r>
            <a:r>
              <a:rPr lang="ko-KR" altLang="en-US" sz="1800" dirty="0"/>
              <a:t>서비스는</a:t>
            </a:r>
            <a:r>
              <a:rPr lang="en-US" altLang="ko-KR" sz="1800" dirty="0"/>
              <a:t> </a:t>
            </a:r>
            <a:r>
              <a:rPr lang="ko-KR" altLang="en-US" sz="1800" dirty="0"/>
              <a:t>권한만을 위임 받아 리소스에 접근</a:t>
            </a:r>
            <a:r>
              <a:rPr lang="en-US" altLang="ko-KR" sz="18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ko-KR" altLang="en-US" sz="1800" dirty="0"/>
          </a:p>
        </p:txBody>
      </p:sp>
      <p:pic>
        <p:nvPicPr>
          <p:cNvPr id="9" name="내용 개체 틀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220" y="1496127"/>
            <a:ext cx="6510557" cy="218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096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OAuth Flow</a:t>
            </a:r>
            <a:endParaRPr lang="ko-KR" altLang="en-US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838200" y="2203268"/>
            <a:ext cx="10515600" cy="4452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/>
              <a:t>Authorization Code</a:t>
            </a:r>
          </a:p>
          <a:p>
            <a:pPr algn="ctr"/>
            <a:endParaRPr lang="en-US" altLang="ko-KR" sz="2400" b="1" dirty="0"/>
          </a:p>
          <a:p>
            <a:pPr marL="0" indent="0" algn="ctr">
              <a:buNone/>
            </a:pPr>
            <a:r>
              <a:rPr lang="en-US" altLang="ko-KR" sz="2400" b="1" dirty="0"/>
              <a:t>Implicit</a:t>
            </a:r>
          </a:p>
          <a:p>
            <a:pPr algn="ctr"/>
            <a:endParaRPr lang="en-US" altLang="ko-KR" sz="2400" b="1" dirty="0"/>
          </a:p>
          <a:p>
            <a:pPr marL="0" indent="0" algn="ctr">
              <a:buNone/>
            </a:pPr>
            <a:r>
              <a:rPr lang="en-US" altLang="ko-KR" sz="2400" b="1" dirty="0"/>
              <a:t>Resource Owner Password Credentials</a:t>
            </a:r>
          </a:p>
          <a:p>
            <a:pPr algn="ctr"/>
            <a:endParaRPr lang="en-US" altLang="ko-KR" sz="2400" b="1" dirty="0"/>
          </a:p>
          <a:p>
            <a:pPr marL="0" indent="0" algn="ctr">
              <a:buNone/>
            </a:pPr>
            <a:r>
              <a:rPr lang="en-US" altLang="ko-KR" sz="2400" b="1" dirty="0"/>
              <a:t>Client Credentials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206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양방향 암호화</a:t>
            </a:r>
            <a:endParaRPr lang="en-US" altLang="ko-KR" dirty="0"/>
          </a:p>
          <a:p>
            <a:pPr lvl="1"/>
            <a:r>
              <a:rPr lang="ko-KR" altLang="en-US" dirty="0"/>
              <a:t>대칭키 암호화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암호화를 위한 키와</a:t>
            </a:r>
            <a:endParaRPr lang="en-US" altLang="ko-KR" dirty="0"/>
          </a:p>
          <a:p>
            <a:r>
              <a:rPr lang="ko-KR" altLang="en-US" dirty="0"/>
              <a:t>복호화를 위한 키가 같은 암호화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25DD99A-28F3-42A3-BC37-A27175B1F3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60" y="1969501"/>
            <a:ext cx="6005740" cy="406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6915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OAuth Flow</a:t>
            </a:r>
            <a:endParaRPr lang="ko-KR" altLang="en-US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838200" y="2203268"/>
            <a:ext cx="10515600" cy="4452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/>
              <a:t>Authorization Code</a:t>
            </a:r>
          </a:p>
          <a:p>
            <a:pPr algn="ctr"/>
            <a:endParaRPr lang="en-US" altLang="ko-KR" sz="2400" b="1" dirty="0"/>
          </a:p>
          <a:p>
            <a:pPr marL="0" indent="0" algn="ctr">
              <a:buNone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</a:rPr>
              <a:t>Implicit</a:t>
            </a:r>
          </a:p>
          <a:p>
            <a:pPr algn="ctr"/>
            <a:endParaRPr lang="en-US" altLang="ko-KR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</a:rPr>
              <a:t>Resource Owner Password Credentials</a:t>
            </a:r>
          </a:p>
          <a:p>
            <a:pPr algn="ctr"/>
            <a:endParaRPr lang="en-US" altLang="ko-KR" sz="2400" b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ko-KR" sz="2400" b="1" dirty="0">
                <a:solidFill>
                  <a:schemeClr val="bg1">
                    <a:lumMod val="75000"/>
                  </a:schemeClr>
                </a:solidFill>
              </a:rPr>
              <a:t>Client Credentials</a:t>
            </a:r>
            <a:endParaRPr lang="ko-KR" alt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9150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OAuth Role</a:t>
            </a:r>
            <a:endParaRPr lang="ko-KR" altLang="en-US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34" y="1598603"/>
            <a:ext cx="754380" cy="838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78" y="5196867"/>
            <a:ext cx="799001" cy="7691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0881" y="1690688"/>
            <a:ext cx="1980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유저</a:t>
            </a:r>
            <a:endParaRPr lang="en-US" altLang="ko-KR" b="1" dirty="0"/>
          </a:p>
          <a:p>
            <a:r>
              <a:rPr lang="en-US" altLang="ko-KR" b="1" dirty="0"/>
              <a:t>Resource Owner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30893" y="2768842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삼성 캘린더</a:t>
            </a:r>
            <a:endParaRPr lang="en-US" altLang="ko-KR" b="1" dirty="0"/>
          </a:p>
          <a:p>
            <a:pPr algn="ctr"/>
            <a:r>
              <a:rPr lang="en-US" altLang="ko-KR" b="1" dirty="0"/>
              <a:t>Client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06166" y="4069449"/>
            <a:ext cx="24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구글</a:t>
            </a:r>
            <a:endParaRPr lang="en-US" altLang="ko-KR" b="1" dirty="0"/>
          </a:p>
          <a:p>
            <a:pPr algn="ctr"/>
            <a:r>
              <a:rPr lang="en-US" altLang="ko-KR" b="1" dirty="0" err="1"/>
              <a:t>Authoirzation</a:t>
            </a:r>
            <a:r>
              <a:rPr lang="en-US" altLang="ko-KR" b="1" dirty="0"/>
              <a:t> Server</a:t>
            </a:r>
            <a:endParaRPr lang="ko-KR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77106" y="5258294"/>
            <a:ext cx="1954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구글</a:t>
            </a:r>
            <a:endParaRPr lang="en-US" altLang="ko-KR" b="1" dirty="0"/>
          </a:p>
          <a:p>
            <a:pPr algn="ctr"/>
            <a:r>
              <a:rPr lang="en-US" altLang="ko-KR" b="1" dirty="0"/>
              <a:t>Resource Server</a:t>
            </a:r>
            <a:endParaRPr lang="ko-KR" altLang="en-US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195" y="2768842"/>
            <a:ext cx="519457" cy="81814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422" y="4074694"/>
            <a:ext cx="799001" cy="769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15867" y="1829187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인증을 수행하는 주체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5867" y="2993249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권한을 </a:t>
            </a:r>
            <a:r>
              <a:rPr lang="ko-KR" altLang="en-US" b="1" dirty="0" err="1"/>
              <a:t>위임받는</a:t>
            </a:r>
            <a:r>
              <a:rPr lang="ko-KR" altLang="en-US" b="1" dirty="0"/>
              <a:t> 주체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15867" y="4074417"/>
            <a:ext cx="2425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인증을 검증하고</a:t>
            </a:r>
            <a:r>
              <a:rPr lang="en-US" altLang="ko-KR" b="1" dirty="0"/>
              <a:t/>
            </a:r>
            <a:br>
              <a:rPr lang="en-US" altLang="ko-KR" b="1" dirty="0"/>
            </a:br>
            <a:r>
              <a:rPr lang="ko-KR" altLang="en-US" b="1" dirty="0"/>
              <a:t>권한을 부여하는 주체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00451" y="5258293"/>
            <a:ext cx="2656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/>
              <a:t>인가를 수행하고</a:t>
            </a:r>
            <a:endParaRPr lang="en-US" altLang="ko-KR" b="1" dirty="0"/>
          </a:p>
          <a:p>
            <a:pPr algn="ctr"/>
            <a:r>
              <a:rPr lang="ko-KR" altLang="en-US" b="1" dirty="0"/>
              <a:t>리소스를 제공하는 주체</a:t>
            </a:r>
          </a:p>
        </p:txBody>
      </p:sp>
    </p:spTree>
    <p:extLst>
      <p:ext uri="{BB962C8B-B14F-4D97-AF65-F5344CB8AC3E}">
        <p14:creationId xmlns:p14="http://schemas.microsoft.com/office/powerpoint/2010/main" val="21824842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OAuth Setting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160" y="1690688"/>
            <a:ext cx="5055095" cy="161416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" y="4245578"/>
            <a:ext cx="4953419" cy="146180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486" y="2968133"/>
            <a:ext cx="4427603" cy="1429747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899160" y="5059680"/>
            <a:ext cx="4953419" cy="647700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6179819" y="2968133"/>
            <a:ext cx="4549141" cy="735187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173716" y="3848100"/>
            <a:ext cx="4549141" cy="624841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50439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1" y="0"/>
            <a:ext cx="10240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661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" y="0"/>
            <a:ext cx="10229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914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" y="0"/>
            <a:ext cx="10229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032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" y="0"/>
            <a:ext cx="10229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138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" y="0"/>
            <a:ext cx="10229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762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3" y="0"/>
            <a:ext cx="10229273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4" y="1441202"/>
            <a:ext cx="10495369" cy="42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73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1" y="0"/>
            <a:ext cx="10240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8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양방향 암호화</a:t>
            </a:r>
            <a:endParaRPr lang="en-US" altLang="ko-KR" dirty="0"/>
          </a:p>
          <a:p>
            <a:pPr lvl="1"/>
            <a:r>
              <a:rPr lang="ko-KR" altLang="en-US" dirty="0"/>
              <a:t>공개키 암호화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서로 다른 키로</a:t>
            </a:r>
            <a:endParaRPr lang="en-US" altLang="ko-KR" dirty="0"/>
          </a:p>
          <a:p>
            <a:r>
              <a:rPr lang="ko-KR" altLang="en-US" dirty="0"/>
              <a:t>암호화와 복호화를 진행하는</a:t>
            </a:r>
            <a:endParaRPr lang="en-US" altLang="ko-KR" dirty="0"/>
          </a:p>
          <a:p>
            <a:r>
              <a:rPr lang="ko-KR" altLang="en-US" dirty="0"/>
              <a:t>암호화 알고리즘</a:t>
            </a:r>
            <a:endParaRPr lang="en-US" altLang="ko-KR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4ACC7DC-E5B8-4C14-8E35-29CE60620E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29" y="921861"/>
            <a:ext cx="5432638" cy="525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4097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1" y="0"/>
            <a:ext cx="10240818" cy="6858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638300" y="1816100"/>
            <a:ext cx="8966200" cy="29337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2551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1" y="0"/>
            <a:ext cx="10240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948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1" y="0"/>
            <a:ext cx="10240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55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1" y="0"/>
            <a:ext cx="10240818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490" y="1029401"/>
            <a:ext cx="7272643" cy="42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407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91" y="0"/>
            <a:ext cx="10240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428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20" y="1387000"/>
            <a:ext cx="9443160" cy="2130900"/>
          </a:xfrm>
          <a:prstGeom prst="rect">
            <a:avLst/>
          </a:prstGeom>
        </p:spPr>
      </p:pic>
      <p:sp>
        <p:nvSpPr>
          <p:cNvPr id="3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OAuth - OIDC</a:t>
            </a:r>
            <a:endParaRPr lang="ko-KR" altLang="en-US" dirty="0"/>
          </a:p>
        </p:txBody>
      </p:sp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838200" y="3619500"/>
            <a:ext cx="10515600" cy="255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 err="1"/>
              <a:t>Oauth</a:t>
            </a:r>
            <a:r>
              <a:rPr lang="ko-KR" altLang="en-US" sz="1800" dirty="0"/>
              <a:t>는 인가를 위한 프로토콜로</a:t>
            </a:r>
            <a:r>
              <a:rPr lang="en-US" altLang="ko-KR" sz="1800" dirty="0"/>
              <a:t> </a:t>
            </a:r>
            <a:r>
              <a:rPr lang="ko-KR" altLang="en-US" sz="1800" dirty="0"/>
              <a:t>승인된 사용자에 대한 정보를 명시적으로 제공하지 않음</a:t>
            </a:r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b="1" dirty="0"/>
          </a:p>
        </p:txBody>
      </p:sp>
    </p:spTree>
    <p:extLst>
      <p:ext uri="{BB962C8B-B14F-4D97-AF65-F5344CB8AC3E}">
        <p14:creationId xmlns:p14="http://schemas.microsoft.com/office/powerpoint/2010/main" val="31662702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20" y="1387000"/>
            <a:ext cx="9443160" cy="2130900"/>
          </a:xfrm>
          <a:prstGeom prst="rect">
            <a:avLst/>
          </a:prstGeom>
        </p:spPr>
      </p:pic>
      <p:sp>
        <p:nvSpPr>
          <p:cNvPr id="3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OAuth - OIDC</a:t>
            </a:r>
            <a:endParaRPr lang="ko-KR" altLang="en-US" dirty="0"/>
          </a:p>
        </p:txBody>
      </p:sp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838200" y="3619500"/>
            <a:ext cx="10515600" cy="2557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 err="1"/>
              <a:t>Oauth</a:t>
            </a:r>
            <a:r>
              <a:rPr lang="ko-KR" altLang="en-US" sz="1800" dirty="0"/>
              <a:t>는 </a:t>
            </a:r>
            <a:r>
              <a:rPr lang="ko-KR" altLang="en-US" sz="1800" b="1" dirty="0"/>
              <a:t>인가</a:t>
            </a:r>
            <a:r>
              <a:rPr lang="ko-KR" altLang="en-US" sz="1800" dirty="0"/>
              <a:t>를 위한 프로토콜로</a:t>
            </a:r>
            <a:r>
              <a:rPr lang="en-US" altLang="ko-KR" sz="1800" dirty="0"/>
              <a:t> </a:t>
            </a:r>
            <a:r>
              <a:rPr lang="ko-KR" altLang="en-US" sz="1800" dirty="0"/>
              <a:t>승인된 사용자에 대한 정보를 명시적으로 제공하지 않음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en-US" altLang="ko-KR" sz="1800" dirty="0"/>
              <a:t>OIDC</a:t>
            </a:r>
            <a:r>
              <a:rPr lang="ko-KR" altLang="en-US" sz="1800" dirty="0"/>
              <a:t>는 </a:t>
            </a:r>
            <a:r>
              <a:rPr lang="en-US" altLang="ko-KR" sz="1800" b="1" dirty="0"/>
              <a:t>ID Token</a:t>
            </a:r>
            <a:r>
              <a:rPr lang="ko-KR" altLang="en-US" sz="1800" dirty="0"/>
              <a:t>을 통해 사용자에 대한 </a:t>
            </a:r>
            <a:r>
              <a:rPr lang="ko-KR" altLang="en-US" sz="1800" b="1" dirty="0"/>
              <a:t>인증 </a:t>
            </a:r>
            <a:r>
              <a:rPr lang="ko-KR" altLang="en-US" sz="1800" dirty="0"/>
              <a:t>수행 가능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27600621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2" y="0"/>
            <a:ext cx="443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311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2" y="0"/>
            <a:ext cx="443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217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2" y="0"/>
            <a:ext cx="443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13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양방향 암호화</a:t>
            </a:r>
            <a:endParaRPr lang="en-US" altLang="ko-KR" dirty="0"/>
          </a:p>
          <a:p>
            <a:pPr lvl="1"/>
            <a:r>
              <a:rPr lang="ko-KR" altLang="en-US" dirty="0"/>
              <a:t>공개키 암호화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서로 다른 키로</a:t>
            </a:r>
            <a:endParaRPr lang="en-US" altLang="ko-KR" dirty="0"/>
          </a:p>
          <a:p>
            <a:r>
              <a:rPr lang="ko-KR" altLang="en-US" dirty="0"/>
              <a:t>암호화와 복호화를 진행하는</a:t>
            </a:r>
            <a:endParaRPr lang="en-US" altLang="ko-KR" dirty="0"/>
          </a:p>
          <a:p>
            <a:r>
              <a:rPr lang="ko-KR" altLang="en-US" dirty="0"/>
              <a:t>암호화 알고리즘</a:t>
            </a:r>
            <a:endParaRPr lang="en-US" altLang="ko-KR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12985E1-87C0-4C6A-ADF9-2FC2323B88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50" y="914400"/>
            <a:ext cx="5572126" cy="526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434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2" y="0"/>
            <a:ext cx="4433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930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OAuth - OIDC</a:t>
            </a:r>
            <a:endParaRPr lang="ko-KR" altLang="en-US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OAuth</a:t>
            </a:r>
            <a:r>
              <a:rPr lang="ko-KR" altLang="en-US" sz="1800" dirty="0"/>
              <a:t>는 </a:t>
            </a:r>
            <a:r>
              <a:rPr lang="ko-KR" altLang="en-US" sz="1800" b="1" dirty="0"/>
              <a:t>인가</a:t>
            </a:r>
            <a:r>
              <a:rPr lang="en-US" altLang="ko-KR" sz="1800" b="1" dirty="0"/>
              <a:t>(Authentication)</a:t>
            </a:r>
            <a:r>
              <a:rPr lang="en-US" altLang="ko-KR" sz="1800" dirty="0"/>
              <a:t>, OIDC</a:t>
            </a:r>
            <a:r>
              <a:rPr lang="ko-KR" altLang="en-US" sz="1800" dirty="0"/>
              <a:t>는 </a:t>
            </a:r>
            <a:r>
              <a:rPr lang="ko-KR" altLang="en-US" sz="1800" b="1" dirty="0"/>
              <a:t>인증</a:t>
            </a:r>
            <a:r>
              <a:rPr lang="en-US" altLang="ko-KR" sz="1800" b="1" dirty="0"/>
              <a:t>(Authorization)</a:t>
            </a:r>
            <a:r>
              <a:rPr lang="ko-KR" altLang="en-US" sz="1800" dirty="0"/>
              <a:t>을 위한 프로토콜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사실 </a:t>
            </a:r>
            <a:r>
              <a:rPr lang="en-US" altLang="ko-KR" sz="1800" dirty="0"/>
              <a:t>OIDC</a:t>
            </a:r>
            <a:r>
              <a:rPr lang="ko-KR" altLang="en-US" sz="1800" dirty="0"/>
              <a:t>는 </a:t>
            </a:r>
            <a:r>
              <a:rPr lang="en-US" altLang="ko-KR" sz="1800"/>
              <a:t>OAuth</a:t>
            </a:r>
            <a:r>
              <a:rPr lang="ko-KR" altLang="en-US" sz="1800" dirty="0"/>
              <a:t>의 프로세스를 확장하여 구현</a:t>
            </a:r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105150"/>
            <a:ext cx="375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= </a:t>
            </a:r>
            <a:r>
              <a:rPr lang="ko-KR" altLang="en-US" b="1" dirty="0"/>
              <a:t>굳이 구분해 사용할 필요는 없음</a:t>
            </a:r>
          </a:p>
        </p:txBody>
      </p:sp>
    </p:spTree>
    <p:extLst>
      <p:ext uri="{BB962C8B-B14F-4D97-AF65-F5344CB8AC3E}">
        <p14:creationId xmlns:p14="http://schemas.microsoft.com/office/powerpoint/2010/main" val="129414809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보안 취약점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3. </a:t>
            </a:r>
            <a:r>
              <a:rPr lang="ko-KR" altLang="en-US" dirty="0"/>
              <a:t>보안 취약점</a:t>
            </a:r>
          </a:p>
        </p:txBody>
      </p:sp>
    </p:spTree>
    <p:extLst>
      <p:ext uri="{BB962C8B-B14F-4D97-AF65-F5344CB8AC3E}">
        <p14:creationId xmlns:p14="http://schemas.microsoft.com/office/powerpoint/2010/main" val="36620363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OWASP</a:t>
            </a:r>
            <a:br>
              <a:rPr lang="en-US" altLang="ko-KR" sz="3600" dirty="0"/>
            </a:br>
            <a:r>
              <a:rPr lang="en-US" altLang="ko-KR" sz="2400" dirty="0"/>
              <a:t>Open Web Application Security Project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838200" y="1690688"/>
            <a:ext cx="108204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웹 애플리케이션 관련 보안 취약점을 연구하는 프로젝트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en-US" altLang="ko-KR" sz="1800" dirty="0"/>
              <a:t>3~4</a:t>
            </a:r>
            <a:r>
              <a:rPr lang="ko-KR" altLang="en-US" sz="1800" dirty="0"/>
              <a:t>년 주기로 웹 취약점 중 </a:t>
            </a:r>
            <a:r>
              <a:rPr lang="en-US" altLang="ko-KR" sz="1800" dirty="0"/>
              <a:t>10</a:t>
            </a:r>
            <a:r>
              <a:rPr lang="ko-KR" altLang="en-US" sz="1800" dirty="0"/>
              <a:t>개를 선정 </a:t>
            </a:r>
            <a:r>
              <a:rPr lang="en-US" altLang="ko-KR" sz="1800" dirty="0"/>
              <a:t>(=OWASP Top 10)</a:t>
            </a:r>
          </a:p>
        </p:txBody>
      </p:sp>
    </p:spTree>
    <p:extLst>
      <p:ext uri="{BB962C8B-B14F-4D97-AF65-F5344CB8AC3E}">
        <p14:creationId xmlns:p14="http://schemas.microsoft.com/office/powerpoint/2010/main" val="38245698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838200" y="1690688"/>
            <a:ext cx="108204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임의의 </a:t>
            </a:r>
            <a:r>
              <a:rPr lang="en-US" altLang="ko-KR" sz="1800" dirty="0"/>
              <a:t>SQL </a:t>
            </a:r>
            <a:r>
              <a:rPr lang="ko-KR" altLang="en-US" sz="1800" dirty="0"/>
              <a:t>쿼리를 주입해 </a:t>
            </a:r>
            <a:r>
              <a:rPr lang="en-US" altLang="ko-KR" sz="1800" dirty="0"/>
              <a:t>DB</a:t>
            </a:r>
            <a:r>
              <a:rPr lang="ko-KR" altLang="en-US" sz="1800" dirty="0"/>
              <a:t>의 악의적인 명령어를 전달하는 공격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r>
              <a:rPr lang="en-US" altLang="ko-KR" sz="1800" b="1" dirty="0"/>
              <a:t>Error Based SQL Injection</a:t>
            </a:r>
          </a:p>
          <a:p>
            <a:r>
              <a:rPr lang="en-US" altLang="ko-KR" sz="1800" b="1" dirty="0"/>
              <a:t>Union based SQL Injection</a:t>
            </a:r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87948790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838200" y="1690688"/>
            <a:ext cx="108204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6398253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838200" y="1690688"/>
            <a:ext cx="108204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3777934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정상적인 사용자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59568221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838200" y="1690688"/>
            <a:ext cx="108204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47266"/>
            <a:ext cx="8487960" cy="285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3777934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정상적인 사용자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09" y="2605813"/>
            <a:ext cx="3572214" cy="156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4127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838200" y="1690688"/>
            <a:ext cx="108204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4794738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악의적인 사용자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47266"/>
            <a:ext cx="8487960" cy="2857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3777934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정상적인 사용자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32614006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838200" y="1690688"/>
            <a:ext cx="108204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4794738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악의적인 사용자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157188"/>
            <a:ext cx="8802328" cy="34294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147266"/>
            <a:ext cx="8487960" cy="2857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3777934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정상적인 사용자</a:t>
            </a: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57" y="2550059"/>
            <a:ext cx="3745666" cy="16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44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91798A6B-214F-4DEB-B894-D5B5507F57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673557"/>
              </p:ext>
            </p:extLst>
          </p:nvPr>
        </p:nvGraphicFramePr>
        <p:xfrm>
          <a:off x="838199" y="1825625"/>
          <a:ext cx="10515600" cy="3624784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642534">
                  <a:extLst>
                    <a:ext uri="{9D8B030D-6E8A-4147-A177-3AD203B41FA5}">
                      <a16:colId xmlns:a16="http://schemas.microsoft.com/office/drawing/2014/main" val="1213016303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325784919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4279768169"/>
                    </a:ext>
                  </a:extLst>
                </a:gridCol>
                <a:gridCol w="1989667">
                  <a:extLst>
                    <a:ext uri="{9D8B030D-6E8A-4147-A177-3AD203B41FA5}">
                      <a16:colId xmlns:a16="http://schemas.microsoft.com/office/drawing/2014/main" val="1038803425"/>
                    </a:ext>
                  </a:extLst>
                </a:gridCol>
                <a:gridCol w="1320799">
                  <a:extLst>
                    <a:ext uri="{9D8B030D-6E8A-4147-A177-3AD203B41FA5}">
                      <a16:colId xmlns:a16="http://schemas.microsoft.com/office/drawing/2014/main" val="4120912018"/>
                    </a:ext>
                  </a:extLst>
                </a:gridCol>
              </a:tblGrid>
              <a:tr h="497386"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특징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장점</a:t>
                      </a: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단점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사용처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알고리즘 예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6892560"/>
                  </a:ext>
                </a:extLst>
              </a:tr>
              <a:tr h="10424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solidFill>
                            <a:schemeClr val="tx1"/>
                          </a:solidFill>
                        </a:rPr>
                        <a:t>단방향 암호화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평문을 암호문으로 암호화는 가능하지만 암호문을 다시 평문으로 되돌릴 수 없음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양방향 암호화와 달리 평문의 길이가 아무리 길더라도 암호화가 가능하다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비밀번호 해싱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체크섬 확인 등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MD5</a:t>
                      </a:r>
                    </a:p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SHA256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629035"/>
                  </a:ext>
                </a:extLst>
              </a:tr>
              <a:tr h="10424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solidFill>
                            <a:schemeClr val="tx1"/>
                          </a:solidFill>
                        </a:rPr>
                        <a:t>양방향 암호화 </a:t>
                      </a:r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  <a:p>
                      <a:pPr algn="ctr" latinLnBrk="1"/>
                      <a:r>
                        <a:rPr lang="ko-KR" altLang="en-US" b="1" dirty="0">
                          <a:solidFill>
                            <a:schemeClr val="tx1"/>
                          </a:solidFill>
                        </a:rPr>
                        <a:t>대칭키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평문을 암호문으로 암호화 하는 키와 암호문을 평문으로 복호화 하는 키가 같음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암호화와 복호화의 키가 같기 때문에 키를 상대방에게 보낼 방법을 생각해야한다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파일 암호화 등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일반적인 암호화 상황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DES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AES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180220"/>
                  </a:ext>
                </a:extLst>
              </a:tr>
              <a:tr h="10424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b="1" dirty="0">
                          <a:solidFill>
                            <a:schemeClr val="tx1"/>
                          </a:solidFill>
                        </a:rPr>
                        <a:t>양방향 암호화 </a:t>
                      </a:r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  <a:p>
                      <a:pPr algn="ctr" latinLnBrk="1"/>
                      <a:r>
                        <a:rPr lang="ko-KR" altLang="en-US" b="1" dirty="0">
                          <a:solidFill>
                            <a:schemeClr val="tx1"/>
                          </a:solidFill>
                        </a:rPr>
                        <a:t>공개키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평문을 암호문으로 암호화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하는 키와 암호문을 평문으로 복호화 하는 키가 다름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암호화와 복호화의 키가 다르기 때문에 상대방에게 키를 평문으로 보내도 사칭할 수 없다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SSL/TLS </a:t>
                      </a:r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처럼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비 신뢰적인 망으로</a:t>
                      </a:r>
                      <a:endParaRPr lang="en-US" altLang="ko-KR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통신해야할때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RSA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solidFill>
                            <a:schemeClr val="tx1"/>
                          </a:solidFill>
                        </a:rPr>
                        <a:t>ECDSA</a:t>
                      </a:r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411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4343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838200" y="1690688"/>
            <a:ext cx="10820400" cy="4791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4794738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악의적인 사용자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157188"/>
            <a:ext cx="8802328" cy="34294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147266"/>
            <a:ext cx="8487960" cy="2857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8200" y="3777934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정상적인 사용자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96561842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990598" y="283940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악의적인 사용자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3208733"/>
            <a:ext cx="8802328" cy="34294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4105464"/>
            <a:ext cx="2201731" cy="328995"/>
          </a:xfrm>
          <a:prstGeom prst="rect">
            <a:avLst/>
          </a:prstGeom>
        </p:spPr>
      </p:pic>
      <p:sp>
        <p:nvSpPr>
          <p:cNvPr id="22" name="내용 개체 틀 15"/>
          <p:cNvSpPr txBox="1">
            <a:spLocks/>
          </p:cNvSpPr>
          <p:nvPr/>
        </p:nvSpPr>
        <p:spPr>
          <a:xfrm>
            <a:off x="3344730" y="4105464"/>
            <a:ext cx="6053667" cy="669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800" dirty="0"/>
              <a:t>구문을 입력해 </a:t>
            </a:r>
            <a:r>
              <a:rPr lang="en-US" altLang="ko-KR" sz="1800" b="1" dirty="0"/>
              <a:t>password</a:t>
            </a:r>
            <a:r>
              <a:rPr lang="en-US" altLang="ko-KR" sz="1800" dirty="0"/>
              <a:t> </a:t>
            </a:r>
            <a:r>
              <a:rPr lang="ko-KR" altLang="en-US" sz="1800" b="1" dirty="0"/>
              <a:t>검사문</a:t>
            </a:r>
            <a:r>
              <a:rPr lang="ko-KR" altLang="en-US" sz="1800" dirty="0"/>
              <a:t>을 </a:t>
            </a:r>
            <a:r>
              <a:rPr lang="en-US" altLang="ko-KR" sz="1800" dirty="0"/>
              <a:t>bypass</a:t>
            </a:r>
          </a:p>
        </p:txBody>
      </p:sp>
    </p:spTree>
    <p:extLst>
      <p:ext uri="{BB962C8B-B14F-4D97-AF65-F5344CB8AC3E}">
        <p14:creationId xmlns:p14="http://schemas.microsoft.com/office/powerpoint/2010/main" val="801217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9" name="내용 개체 틀 15"/>
          <p:cNvSpPr txBox="1">
            <a:spLocks/>
          </p:cNvSpPr>
          <p:nvPr/>
        </p:nvSpPr>
        <p:spPr>
          <a:xfrm>
            <a:off x="3344730" y="4105464"/>
            <a:ext cx="4351867" cy="40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1800" dirty="0"/>
              <a:t>구문을 입력해 </a:t>
            </a:r>
            <a:r>
              <a:rPr lang="en-US" altLang="ko-KR" sz="1800" b="1" dirty="0"/>
              <a:t>password</a:t>
            </a:r>
            <a:r>
              <a:rPr lang="en-US" altLang="ko-KR" sz="1800" dirty="0"/>
              <a:t> </a:t>
            </a:r>
            <a:r>
              <a:rPr lang="ko-KR" altLang="en-US" sz="1800" b="1" dirty="0" err="1"/>
              <a:t>검사문</a:t>
            </a:r>
            <a:r>
              <a:rPr lang="ko-KR" altLang="en-US" sz="1800" dirty="0" err="1"/>
              <a:t>을</a:t>
            </a:r>
            <a:r>
              <a:rPr lang="ko-KR" altLang="en-US" sz="1800" dirty="0"/>
              <a:t> </a:t>
            </a:r>
            <a:r>
              <a:rPr lang="en-US" altLang="ko-KR" sz="1800" dirty="0"/>
              <a:t>bypass</a:t>
            </a:r>
          </a:p>
          <a:p>
            <a:pPr marL="0" indent="0">
              <a:buNone/>
            </a:pPr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4105464"/>
            <a:ext cx="2201731" cy="3289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90598" y="2839401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악의적인 사용자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3208733"/>
            <a:ext cx="8802328" cy="342948"/>
          </a:xfrm>
          <a:prstGeom prst="rect">
            <a:avLst/>
          </a:prstGeom>
        </p:spPr>
      </p:pic>
      <p:sp>
        <p:nvSpPr>
          <p:cNvPr id="12" name="내용 개체 틀 15"/>
          <p:cNvSpPr txBox="1">
            <a:spLocks/>
          </p:cNvSpPr>
          <p:nvPr/>
        </p:nvSpPr>
        <p:spPr>
          <a:xfrm>
            <a:off x="990598" y="5241303"/>
            <a:ext cx="10668002" cy="1240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800" dirty="0"/>
              <a:t>SQL </a:t>
            </a:r>
            <a:r>
              <a:rPr lang="ko-KR" altLang="en-US" sz="1800" dirty="0"/>
              <a:t>코드를 삽입해 </a:t>
            </a:r>
            <a:r>
              <a:rPr lang="en-US" altLang="ko-KR" sz="1800" dirty="0"/>
              <a:t>DB</a:t>
            </a:r>
            <a:r>
              <a:rPr lang="ko-KR" altLang="en-US" sz="1800" dirty="0"/>
              <a:t>를 무단으로 조작</a:t>
            </a:r>
            <a:r>
              <a:rPr lang="en-US" altLang="ko-KR" sz="1800" dirty="0"/>
              <a:t> </a:t>
            </a:r>
            <a:r>
              <a:rPr lang="ko-KR" altLang="en-US" sz="1800" dirty="0"/>
              <a:t>접근하는 공격 기법</a:t>
            </a:r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95468735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 </a:t>
            </a:r>
            <a:r>
              <a:rPr lang="ko-KR" altLang="en-US" sz="3600" dirty="0"/>
              <a:t>방어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01404249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 </a:t>
            </a:r>
            <a:r>
              <a:rPr lang="ko-KR" altLang="en-US" sz="3600" dirty="0"/>
              <a:t>방어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  <p:sp>
        <p:nvSpPr>
          <p:cNvPr id="13" name="내용 개체 틀 15"/>
          <p:cNvSpPr txBox="1">
            <a:spLocks/>
          </p:cNvSpPr>
          <p:nvPr/>
        </p:nvSpPr>
        <p:spPr>
          <a:xfrm>
            <a:off x="990598" y="2886549"/>
            <a:ext cx="10668002" cy="359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사용자의 </a:t>
            </a:r>
            <a:r>
              <a:rPr lang="ko-KR" altLang="en-US" sz="1800" dirty="0" err="1"/>
              <a:t>입력값이</a:t>
            </a:r>
            <a:r>
              <a:rPr lang="ko-KR" altLang="en-US" sz="1800" dirty="0"/>
              <a:t> 쿼리의 문법으로 처리되면 </a:t>
            </a:r>
            <a:r>
              <a:rPr lang="en-US" altLang="ko-KR" sz="1800" dirty="0"/>
              <a:t>SQL </a:t>
            </a:r>
            <a:r>
              <a:rPr lang="ko-KR" altLang="en-US" sz="1800" dirty="0" err="1"/>
              <a:t>인젝션</a:t>
            </a:r>
            <a:r>
              <a:rPr lang="ko-KR" altLang="en-US" sz="1800" dirty="0"/>
              <a:t> 발생 가능</a:t>
            </a:r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16948791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 </a:t>
            </a:r>
            <a:r>
              <a:rPr lang="ko-KR" altLang="en-US" sz="3600" dirty="0"/>
              <a:t>방어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  <p:sp>
        <p:nvSpPr>
          <p:cNvPr id="13" name="내용 개체 틀 15"/>
          <p:cNvSpPr txBox="1">
            <a:spLocks/>
          </p:cNvSpPr>
          <p:nvPr/>
        </p:nvSpPr>
        <p:spPr>
          <a:xfrm>
            <a:off x="990598" y="2886549"/>
            <a:ext cx="10668002" cy="359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사용자의 </a:t>
            </a:r>
            <a:r>
              <a:rPr lang="ko-KR" altLang="en-US" sz="1800" dirty="0" err="1"/>
              <a:t>입력값이</a:t>
            </a:r>
            <a:r>
              <a:rPr lang="ko-KR" altLang="en-US" sz="1800" dirty="0"/>
              <a:t> 쿼리의 문법으로 처리되면 </a:t>
            </a:r>
            <a:r>
              <a:rPr lang="en-US" altLang="ko-KR" sz="1800" dirty="0"/>
              <a:t>SQL </a:t>
            </a:r>
            <a:r>
              <a:rPr lang="ko-KR" altLang="en-US" sz="1800" dirty="0" err="1"/>
              <a:t>인젝션</a:t>
            </a:r>
            <a:r>
              <a:rPr lang="ko-KR" altLang="en-US" sz="1800" dirty="0"/>
              <a:t> 발생 가능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정규식 사용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25265277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 </a:t>
            </a:r>
            <a:r>
              <a:rPr lang="ko-KR" altLang="en-US" sz="3600" dirty="0"/>
              <a:t>방어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  <p:sp>
        <p:nvSpPr>
          <p:cNvPr id="13" name="내용 개체 틀 15"/>
          <p:cNvSpPr txBox="1">
            <a:spLocks/>
          </p:cNvSpPr>
          <p:nvPr/>
        </p:nvSpPr>
        <p:spPr>
          <a:xfrm>
            <a:off x="990598" y="2886549"/>
            <a:ext cx="10668002" cy="359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사용자의 </a:t>
            </a:r>
            <a:r>
              <a:rPr lang="ko-KR" altLang="en-US" sz="1800" dirty="0" err="1"/>
              <a:t>입력값이</a:t>
            </a:r>
            <a:r>
              <a:rPr lang="ko-KR" altLang="en-US" sz="1800" dirty="0"/>
              <a:t> 쿼리의 문법으로 처리되면 </a:t>
            </a:r>
            <a:r>
              <a:rPr lang="en-US" altLang="ko-KR" sz="1800" dirty="0"/>
              <a:t>SQL </a:t>
            </a:r>
            <a:r>
              <a:rPr lang="ko-KR" altLang="en-US" sz="1800" dirty="0" err="1"/>
              <a:t>인젝션</a:t>
            </a:r>
            <a:r>
              <a:rPr lang="ko-KR" altLang="en-US" sz="1800" dirty="0"/>
              <a:t> 발생 가능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정규식 사용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en-US" altLang="ko-KR" sz="1800" dirty="0"/>
              <a:t>prepared statement </a:t>
            </a:r>
            <a:r>
              <a:rPr lang="ko-KR" altLang="en-US" sz="1800" dirty="0"/>
              <a:t>사용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43742499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5" name="제목 1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ko-KR" sz="3600" dirty="0"/>
              <a:t>SQL Injection </a:t>
            </a:r>
            <a:r>
              <a:rPr lang="ko-KR" altLang="en-US" sz="3600" dirty="0"/>
              <a:t>방어</a:t>
            </a:r>
            <a:endParaRPr lang="ko-KR" altLang="en-US" sz="2400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  <p:sp>
        <p:nvSpPr>
          <p:cNvPr id="10" name="내용 개체 틀 15"/>
          <p:cNvSpPr txBox="1">
            <a:spLocks/>
          </p:cNvSpPr>
          <p:nvPr/>
        </p:nvSpPr>
        <p:spPr>
          <a:xfrm>
            <a:off x="990600" y="18430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80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12397"/>
            <a:ext cx="10031225" cy="3048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1778555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/>
              <a:t>서버측 </a:t>
            </a:r>
            <a:r>
              <a:rPr lang="ko-KR" altLang="en-US" b="1" dirty="0" err="1"/>
              <a:t>쿼리문</a:t>
            </a:r>
            <a:endParaRPr lang="ko-KR" altLang="en-US" b="1" dirty="0"/>
          </a:p>
        </p:txBody>
      </p:sp>
      <p:sp>
        <p:nvSpPr>
          <p:cNvPr id="13" name="내용 개체 틀 15"/>
          <p:cNvSpPr txBox="1">
            <a:spLocks/>
          </p:cNvSpPr>
          <p:nvPr/>
        </p:nvSpPr>
        <p:spPr>
          <a:xfrm>
            <a:off x="990598" y="2886549"/>
            <a:ext cx="10668002" cy="359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사용자의 </a:t>
            </a:r>
            <a:r>
              <a:rPr lang="ko-KR" altLang="en-US" sz="1800" dirty="0" err="1"/>
              <a:t>입력값이</a:t>
            </a:r>
            <a:r>
              <a:rPr lang="ko-KR" altLang="en-US" sz="1800" dirty="0"/>
              <a:t> 쿼리의 문법으로 처리되면 </a:t>
            </a:r>
            <a:r>
              <a:rPr lang="en-US" altLang="ko-KR" sz="1800" dirty="0"/>
              <a:t>SQL </a:t>
            </a:r>
            <a:r>
              <a:rPr lang="ko-KR" altLang="en-US" sz="1800" dirty="0" err="1"/>
              <a:t>인젝션</a:t>
            </a:r>
            <a:r>
              <a:rPr lang="ko-KR" altLang="en-US" sz="1800" dirty="0"/>
              <a:t> 발생 가능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정규식 사용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en-US" altLang="ko-KR" sz="1800" dirty="0"/>
              <a:t>prepared statement </a:t>
            </a:r>
            <a:r>
              <a:rPr lang="ko-KR" altLang="en-US" sz="1800" dirty="0"/>
              <a:t>사용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en-US" altLang="ko-KR" sz="1800" dirty="0"/>
              <a:t>ORM </a:t>
            </a:r>
            <a:r>
              <a:rPr lang="ko-KR" altLang="en-US" sz="1800" dirty="0"/>
              <a:t>사용</a:t>
            </a: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pPr marL="0" indent="0">
              <a:buNone/>
            </a:pPr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  <a:p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3250954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181A-6814-44F6-A3D3-B1E3558B2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Fin.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2CBAA-ED99-417D-925C-81F518B1A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Any Questions?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130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16FD-83AA-4D85-A64D-9398F8D1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SSL/TLS</a:t>
            </a:r>
            <a:br>
              <a:rPr lang="en-US" altLang="ko-KR" dirty="0"/>
            </a:br>
            <a:r>
              <a:rPr lang="ko-KR" altLang="en-US" dirty="0"/>
              <a:t>비동기 암호화 통신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8CBCD-8C34-46F6-95F9-EA8F29CD5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암호화</a:t>
            </a:r>
          </a:p>
        </p:txBody>
      </p:sp>
    </p:spTree>
    <p:extLst>
      <p:ext uri="{BB962C8B-B14F-4D97-AF65-F5344CB8AC3E}">
        <p14:creationId xmlns:p14="http://schemas.microsoft.com/office/powerpoint/2010/main" val="76910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SSL/TLS </a:t>
            </a:r>
            <a:endParaRPr lang="ko-KR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DA876-EED2-4C25-84D9-B0C1637F4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SSL/TLS</a:t>
            </a:r>
            <a:r>
              <a:rPr lang="ko-KR" altLang="en-US" dirty="0"/>
              <a:t>는 </a:t>
            </a:r>
            <a:r>
              <a:rPr lang="en-US" altLang="ko-KR" dirty="0"/>
              <a:t>TCP </a:t>
            </a:r>
            <a:r>
              <a:rPr lang="ko-KR" altLang="en-US" dirty="0"/>
              <a:t>프로토콜 위에서</a:t>
            </a:r>
            <a:endParaRPr lang="en-US" altLang="ko-KR" dirty="0"/>
          </a:p>
          <a:p>
            <a:r>
              <a:rPr lang="ko-KR" altLang="en-US" dirty="0"/>
              <a:t>각종 암호화 알고리즘을 활용해 안전한 통신을 구현한 프로토콜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SSL</a:t>
            </a:r>
            <a:r>
              <a:rPr lang="ko-KR" altLang="en-US" dirty="0"/>
              <a:t>은 </a:t>
            </a:r>
            <a:r>
              <a:rPr lang="en-US" altLang="ko-KR" dirty="0"/>
              <a:t>Netscape </a:t>
            </a:r>
            <a:r>
              <a:rPr lang="ko-KR" altLang="en-US" dirty="0"/>
              <a:t>시절부터 개발된 예전 방식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SSL 3.0</a:t>
            </a:r>
            <a:r>
              <a:rPr lang="ko-KR" altLang="en-US" dirty="0"/>
              <a:t>까지 있다</a:t>
            </a:r>
            <a:endParaRPr lang="en-US" altLang="ko-KR" dirty="0"/>
          </a:p>
          <a:p>
            <a:r>
              <a:rPr lang="en-US" altLang="ko-KR" dirty="0"/>
              <a:t>TLS</a:t>
            </a:r>
            <a:r>
              <a:rPr lang="ko-KR" altLang="en-US" dirty="0"/>
              <a:t>는 </a:t>
            </a:r>
            <a:r>
              <a:rPr lang="en-US" altLang="ko-KR" dirty="0"/>
              <a:t>RFC </a:t>
            </a:r>
            <a:r>
              <a:rPr lang="ko-KR" altLang="en-US" dirty="0"/>
              <a:t>표준으로 개발중인 최신 방식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TLS 1.3</a:t>
            </a:r>
            <a:r>
              <a:rPr lang="ko-KR" altLang="en-US" dirty="0"/>
              <a:t>까지 있다</a:t>
            </a:r>
          </a:p>
        </p:txBody>
      </p:sp>
    </p:spTree>
    <p:extLst>
      <p:ext uri="{BB962C8B-B14F-4D97-AF65-F5344CB8AC3E}">
        <p14:creationId xmlns:p14="http://schemas.microsoft.com/office/powerpoint/2010/main" val="2048397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Cipher Suite</a:t>
            </a:r>
            <a:endParaRPr lang="ko-KR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DA876-EED2-4C25-84D9-B0C1637F4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SSL/TLS</a:t>
            </a:r>
            <a:r>
              <a:rPr lang="ko-KR" altLang="en-US" dirty="0"/>
              <a:t> 통신에서 사용할 암호화 알고리즘들을</a:t>
            </a:r>
            <a:endParaRPr lang="en-US" altLang="ko-KR" dirty="0"/>
          </a:p>
          <a:p>
            <a:r>
              <a:rPr lang="ko-KR" altLang="en-US" dirty="0"/>
              <a:t>문자열로 </a:t>
            </a:r>
            <a:r>
              <a:rPr lang="en-US" altLang="ko-KR" dirty="0"/>
              <a:t>Serialize </a:t>
            </a:r>
            <a:r>
              <a:rPr lang="ko-KR" altLang="en-US" dirty="0"/>
              <a:t>해둔 것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예</a:t>
            </a:r>
            <a:r>
              <a:rPr lang="en-US" altLang="ko-KR" dirty="0"/>
              <a:t>: TLS_DHE_RSA_WITH_AES_128_GCM_SHA256</a:t>
            </a:r>
          </a:p>
          <a:p>
            <a:endParaRPr lang="en-US" altLang="ko-KR" dirty="0"/>
          </a:p>
          <a:p>
            <a:r>
              <a:rPr lang="ko-KR" altLang="en-US" dirty="0"/>
              <a:t>키교환</a:t>
            </a:r>
            <a:r>
              <a:rPr lang="en-US" altLang="ko-KR" dirty="0"/>
              <a:t>, </a:t>
            </a:r>
            <a:r>
              <a:rPr lang="ko-KR" altLang="en-US" dirty="0"/>
              <a:t>인증서</a:t>
            </a:r>
            <a:r>
              <a:rPr lang="en-US" altLang="ko-KR" dirty="0"/>
              <a:t>, </a:t>
            </a:r>
            <a:r>
              <a:rPr lang="ko-KR" altLang="en-US" dirty="0"/>
              <a:t>암호화</a:t>
            </a:r>
            <a:r>
              <a:rPr lang="en-US" altLang="ko-KR" dirty="0"/>
              <a:t>, </a:t>
            </a:r>
            <a:r>
              <a:rPr lang="ko-KR" altLang="en-US" dirty="0"/>
              <a:t>키 크기</a:t>
            </a:r>
            <a:r>
              <a:rPr lang="en-US" altLang="ko-KR" dirty="0"/>
              <a:t>, </a:t>
            </a:r>
            <a:r>
              <a:rPr lang="ko-KR" altLang="en-US" dirty="0"/>
              <a:t>블록 운용 모드</a:t>
            </a:r>
            <a:r>
              <a:rPr lang="en-US" altLang="ko-KR" dirty="0"/>
              <a:t>, MAC</a:t>
            </a:r>
          </a:p>
          <a:p>
            <a:r>
              <a:rPr lang="ko-KR" altLang="en-US" dirty="0"/>
              <a:t>많은 알고리즘들이 같이 사용된다</a:t>
            </a:r>
          </a:p>
        </p:txBody>
      </p:sp>
    </p:spTree>
    <p:extLst>
      <p:ext uri="{BB962C8B-B14F-4D97-AF65-F5344CB8AC3E}">
        <p14:creationId xmlns:p14="http://schemas.microsoft.com/office/powerpoint/2010/main" val="380798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Alice(</a:t>
            </a:r>
            <a:r>
              <a:rPr lang="ko-KR" altLang="en-US" dirty="0"/>
              <a:t>클라이언트</a:t>
            </a:r>
            <a:r>
              <a:rPr lang="en-US" altLang="ko-KR" dirty="0"/>
              <a:t>)</a:t>
            </a:r>
            <a:r>
              <a:rPr lang="ko-KR" altLang="en-US" dirty="0"/>
              <a:t>와 </a:t>
            </a:r>
            <a:r>
              <a:rPr lang="en-US" altLang="ko-KR" dirty="0"/>
              <a:t>Bob(</a:t>
            </a:r>
            <a:r>
              <a:rPr lang="ko-KR" altLang="en-US" dirty="0"/>
              <a:t>서버</a:t>
            </a:r>
            <a:r>
              <a:rPr lang="en-US" altLang="ko-KR" dirty="0"/>
              <a:t>)</a:t>
            </a:r>
            <a:r>
              <a:rPr lang="ko-KR" altLang="en-US" dirty="0"/>
              <a:t>이 안전한 통신을 하려고 한다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A490A70E-F206-414C-B12D-C430651950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21" y="1825625"/>
            <a:ext cx="9646957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581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/>
          </a:bodyPr>
          <a:lstStyle/>
          <a:p>
            <a:r>
              <a:rPr lang="en-US" altLang="ko-KR" dirty="0"/>
              <a:t>Alice</a:t>
            </a:r>
            <a:r>
              <a:rPr lang="ko-KR" altLang="en-US" dirty="0"/>
              <a:t>와 </a:t>
            </a:r>
            <a:r>
              <a:rPr lang="en-US" altLang="ko-KR" dirty="0"/>
              <a:t>Bob</a:t>
            </a:r>
            <a:r>
              <a:rPr lang="ko-KR" altLang="en-US" dirty="0"/>
              <a:t>은 각자 사용할 열쇠</a:t>
            </a:r>
            <a:r>
              <a:rPr lang="en-US" altLang="ko-KR" dirty="0"/>
              <a:t>(</a:t>
            </a:r>
            <a:r>
              <a:rPr lang="ko-KR" altLang="en-US" dirty="0"/>
              <a:t>개인키</a:t>
            </a:r>
            <a:r>
              <a:rPr lang="en-US" altLang="ko-KR" dirty="0"/>
              <a:t>), </a:t>
            </a:r>
            <a:r>
              <a:rPr lang="ko-KR" altLang="en-US" dirty="0"/>
              <a:t>자물쇠</a:t>
            </a:r>
            <a:r>
              <a:rPr lang="en-US" altLang="ko-KR" dirty="0"/>
              <a:t>(</a:t>
            </a:r>
            <a:r>
              <a:rPr lang="ko-KR" altLang="en-US" dirty="0"/>
              <a:t>공개키</a:t>
            </a:r>
            <a:r>
              <a:rPr lang="en-US" altLang="ko-KR" dirty="0"/>
              <a:t>)</a:t>
            </a:r>
            <a:r>
              <a:rPr lang="ko-KR" altLang="en-US" dirty="0"/>
              <a:t>를 만든다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FDBF658-2ABB-44B0-B6EB-DE0BD211CE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66372"/>
            <a:ext cx="10515600" cy="280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D28D2-8E7D-4386-97C6-7CB460C4E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Agenda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C810B-D651-4ECF-8B30-601164756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암호화</a:t>
            </a:r>
            <a:endParaRPr lang="en-US" altLang="ko-KR" dirty="0"/>
          </a:p>
          <a:p>
            <a:pPr lvl="1"/>
            <a:r>
              <a:rPr lang="ko-KR" altLang="en-US" dirty="0"/>
              <a:t>암호화 종류</a:t>
            </a:r>
            <a:endParaRPr lang="en-US" altLang="ko-KR" dirty="0"/>
          </a:p>
          <a:p>
            <a:pPr lvl="1"/>
            <a:r>
              <a:rPr lang="ko-KR" altLang="en-US" dirty="0"/>
              <a:t>전자서명</a:t>
            </a:r>
            <a:endParaRPr lang="en-US" altLang="ko-KR" dirty="0"/>
          </a:p>
          <a:p>
            <a:pPr lvl="1"/>
            <a:r>
              <a:rPr lang="ko-KR" altLang="en-US" dirty="0"/>
              <a:t>키 교환</a:t>
            </a:r>
            <a:endParaRPr lang="en-US" altLang="ko-KR" dirty="0"/>
          </a:p>
          <a:p>
            <a:r>
              <a:rPr lang="en-US" altLang="ko-KR" dirty="0" err="1"/>
              <a:t>IdP</a:t>
            </a:r>
            <a:r>
              <a:rPr lang="en-US" altLang="ko-KR" dirty="0"/>
              <a:t> </a:t>
            </a:r>
            <a:r>
              <a:rPr lang="ko-KR" altLang="en-US" dirty="0"/>
              <a:t>인증</a:t>
            </a:r>
            <a:r>
              <a:rPr lang="en-US" altLang="ko-KR" dirty="0"/>
              <a:t>/</a:t>
            </a:r>
            <a:r>
              <a:rPr lang="ko-KR" altLang="en-US" dirty="0"/>
              <a:t>인가</a:t>
            </a:r>
            <a:endParaRPr lang="en-US" altLang="ko-KR" dirty="0"/>
          </a:p>
          <a:p>
            <a:pPr lvl="1"/>
            <a:r>
              <a:rPr lang="en-US" altLang="ko-KR" dirty="0"/>
              <a:t>Session / Cookie / JWT</a:t>
            </a:r>
          </a:p>
          <a:p>
            <a:pPr lvl="1"/>
            <a:r>
              <a:rPr lang="en-US" altLang="ko-KR" dirty="0"/>
              <a:t>OAuth2 / OIDC</a:t>
            </a:r>
          </a:p>
          <a:p>
            <a:r>
              <a:rPr lang="ko-KR" altLang="en-US" dirty="0"/>
              <a:t>보안 취약점</a:t>
            </a:r>
            <a:endParaRPr lang="en-US" altLang="ko-KR" dirty="0"/>
          </a:p>
          <a:p>
            <a:pPr lvl="1"/>
            <a:r>
              <a:rPr lang="ko-KR" altLang="en-US" dirty="0"/>
              <a:t>웹 취약점 </a:t>
            </a:r>
            <a:r>
              <a:rPr lang="en-US" altLang="ko-KR" dirty="0"/>
              <a:t>(</a:t>
            </a:r>
            <a:r>
              <a:rPr lang="en-US" altLang="ko-KR" dirty="0" err="1"/>
              <a:t>SQLi</a:t>
            </a:r>
            <a:r>
              <a:rPr lang="en-US" altLang="ko-KR" dirty="0"/>
              <a:t>, XSS, CSRF)</a:t>
            </a:r>
          </a:p>
          <a:p>
            <a:pPr lvl="1"/>
            <a:r>
              <a:rPr lang="ko-KR" altLang="en-US" dirty="0"/>
              <a:t>네트워크 공격 </a:t>
            </a:r>
            <a:r>
              <a:rPr lang="en-US" altLang="ko-KR" dirty="0"/>
              <a:t>(DDoS, Flooding)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9172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Alice</a:t>
            </a:r>
            <a:r>
              <a:rPr lang="ko-KR" altLang="en-US" dirty="0"/>
              <a:t>가 자신의 자물쇠를 그대로</a:t>
            </a:r>
            <a:r>
              <a:rPr lang="en-US" altLang="ko-KR" dirty="0"/>
              <a:t>(</a:t>
            </a:r>
            <a:r>
              <a:rPr lang="ko-KR" altLang="en-US" dirty="0"/>
              <a:t>평문으로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r>
              <a:rPr lang="en-US" altLang="ko-KR" dirty="0"/>
              <a:t>Bob</a:t>
            </a:r>
            <a:r>
              <a:rPr lang="ko-KR" altLang="en-US" dirty="0"/>
              <a:t>에게 보낸다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C94FF44-DE30-4148-B435-AFF6703F20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91095"/>
            <a:ext cx="10515600" cy="335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477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Bob</a:t>
            </a:r>
            <a:r>
              <a:rPr lang="ko-KR" altLang="en-US" dirty="0"/>
              <a:t>은 </a:t>
            </a:r>
            <a:r>
              <a:rPr lang="en-US" altLang="ko-KR" dirty="0"/>
              <a:t>Alice</a:t>
            </a:r>
            <a:r>
              <a:rPr lang="ko-KR" altLang="en-US" dirty="0"/>
              <a:t>의 자물쇠를 잘 보관한다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69F62AC-380B-4FDF-99DA-7A5815DF5F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96426"/>
            <a:ext cx="10515600" cy="25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24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ko-KR" altLang="en-US" dirty="0"/>
              <a:t>이제 </a:t>
            </a:r>
            <a:r>
              <a:rPr lang="en-US" altLang="ko-KR" dirty="0"/>
              <a:t>Bob</a:t>
            </a:r>
            <a:r>
              <a:rPr lang="ko-KR" altLang="en-US" dirty="0"/>
              <a:t>은 자신의 자물쇠를 상자안에 넣은 후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2D42501-BCEB-4363-9645-1BA92949A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44" y="1825625"/>
            <a:ext cx="9664512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22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ko-KR" altLang="en-US" dirty="0"/>
              <a:t>자신이 가지고 있던 </a:t>
            </a:r>
            <a:r>
              <a:rPr lang="en-US" altLang="ko-KR" dirty="0"/>
              <a:t>Alice</a:t>
            </a:r>
            <a:r>
              <a:rPr lang="ko-KR" altLang="en-US" dirty="0"/>
              <a:t>의 키로 잠근다 </a:t>
            </a:r>
            <a:r>
              <a:rPr lang="en-US" altLang="ko-KR" dirty="0"/>
              <a:t>(</a:t>
            </a:r>
            <a:r>
              <a:rPr lang="ko-KR" altLang="en-US" dirty="0"/>
              <a:t>암호화 한다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F7B49B1-CC1D-4D5E-8E35-D62B8BAE9F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4" y="1825625"/>
            <a:ext cx="8540731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83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Alice</a:t>
            </a:r>
            <a:r>
              <a:rPr lang="ko-KR" altLang="en-US" dirty="0"/>
              <a:t>에게 </a:t>
            </a:r>
            <a:r>
              <a:rPr lang="en-US" altLang="ko-KR" dirty="0"/>
              <a:t>Bob</a:t>
            </a:r>
            <a:r>
              <a:rPr lang="ko-KR" altLang="en-US" dirty="0"/>
              <a:t>의 자물쇠가 담긴 상자를 보낸다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83450C6-46EE-45DE-9BFE-5DA55EE77B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491" y="1825625"/>
            <a:ext cx="8561018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032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/>
          </a:bodyPr>
          <a:lstStyle/>
          <a:p>
            <a:r>
              <a:rPr lang="en-US" altLang="ko-KR" dirty="0"/>
              <a:t>Alice</a:t>
            </a:r>
            <a:r>
              <a:rPr lang="ko-KR" altLang="en-US" dirty="0"/>
              <a:t>는 </a:t>
            </a:r>
            <a:r>
              <a:rPr lang="en-US" altLang="ko-KR" dirty="0"/>
              <a:t>Bob</a:t>
            </a:r>
            <a:r>
              <a:rPr lang="ko-KR" altLang="en-US" dirty="0"/>
              <a:t>의 상자를 자신의 열쇠로 열 수 있다 </a:t>
            </a:r>
            <a:r>
              <a:rPr lang="en-US" altLang="ko-KR" dirty="0"/>
              <a:t>(</a:t>
            </a:r>
            <a:r>
              <a:rPr lang="ko-KR" altLang="en-US" dirty="0"/>
              <a:t>복호화 할 수 있다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06199B2-0A0D-4027-899D-A4CDFCD313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34" y="1825625"/>
            <a:ext cx="8511532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268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Alice</a:t>
            </a:r>
            <a:r>
              <a:rPr lang="ko-KR" altLang="en-US" dirty="0"/>
              <a:t>는 </a:t>
            </a:r>
            <a:r>
              <a:rPr lang="en-US" altLang="ko-KR" dirty="0"/>
              <a:t>Bob</a:t>
            </a:r>
            <a:r>
              <a:rPr lang="ko-KR" altLang="en-US" dirty="0"/>
              <a:t>로 부터 받은 자물쇠를 잘 보관한다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FC5EDBD-D7B6-4C60-802C-0349F852E3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09475"/>
            <a:ext cx="10515600" cy="23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332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Alice</a:t>
            </a:r>
            <a:r>
              <a:rPr lang="ko-KR" altLang="en-US" dirty="0"/>
              <a:t>와 </a:t>
            </a:r>
            <a:r>
              <a:rPr lang="en-US" altLang="ko-KR" dirty="0"/>
              <a:t>Bob</a:t>
            </a:r>
            <a:r>
              <a:rPr lang="ko-KR" altLang="en-US" dirty="0"/>
              <a:t>은 서로 각자의 자물쇠 </a:t>
            </a:r>
            <a:r>
              <a:rPr lang="en-US" altLang="ko-KR" dirty="0"/>
              <a:t>(</a:t>
            </a:r>
            <a:r>
              <a:rPr lang="ko-KR" altLang="en-US" dirty="0"/>
              <a:t>공개키</a:t>
            </a:r>
            <a:r>
              <a:rPr lang="en-US" altLang="ko-KR" dirty="0"/>
              <a:t>)</a:t>
            </a:r>
            <a:r>
              <a:rPr lang="ko-KR" altLang="en-US" dirty="0"/>
              <a:t>를 얻었다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BED2FE3-99E3-4ED0-BF04-8E3C7FDACF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09475"/>
            <a:ext cx="10515600" cy="23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37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ko-KR" altLang="en-US" dirty="0"/>
              <a:t>보낼 메시지를 종이에 써둔다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272CE60-9D0A-44E0-8160-C7809B81E2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8059"/>
            <a:ext cx="10515600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781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ko-KR" altLang="en-US" dirty="0"/>
              <a:t>보낼 메시지를 종이에 써둔다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272CE60-9D0A-44E0-8160-C7809B81E2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8059"/>
            <a:ext cx="10515600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2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16FD-83AA-4D85-A64D-9398F8D1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암호화의 종류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8CBCD-8C34-46F6-95F9-EA8F29CD5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암호화</a:t>
            </a:r>
          </a:p>
        </p:txBody>
      </p:sp>
    </p:spTree>
    <p:extLst>
      <p:ext uri="{BB962C8B-B14F-4D97-AF65-F5344CB8AC3E}">
        <p14:creationId xmlns:p14="http://schemas.microsoft.com/office/powerpoint/2010/main" val="833444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Alice</a:t>
            </a:r>
            <a:r>
              <a:rPr lang="ko-KR" altLang="en-US" dirty="0"/>
              <a:t>는 보낼 메시지를 상자에 넣고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3A99C26-A977-40DF-B336-392956E976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6696"/>
            <a:ext cx="10515600" cy="34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826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Bob</a:t>
            </a:r>
            <a:r>
              <a:rPr lang="ko-KR" altLang="en-US" dirty="0"/>
              <a:t>의 자물쇠로 상자를 잠근다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C082D07-30A6-445A-ACC9-1D31652A8A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6696"/>
            <a:ext cx="10515600" cy="34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2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Alice</a:t>
            </a:r>
            <a:r>
              <a:rPr lang="ko-KR" altLang="en-US" dirty="0"/>
              <a:t>가 </a:t>
            </a:r>
            <a:r>
              <a:rPr lang="en-US" altLang="ko-KR" dirty="0"/>
              <a:t>Bob</a:t>
            </a:r>
            <a:r>
              <a:rPr lang="ko-KR" altLang="en-US" dirty="0"/>
              <a:t>에게 상자를 전달하고 </a:t>
            </a:r>
            <a:r>
              <a:rPr lang="en-US" altLang="ko-KR" dirty="0"/>
              <a:t>Bob</a:t>
            </a:r>
            <a:r>
              <a:rPr lang="ko-KR" altLang="en-US" dirty="0"/>
              <a:t>은 자신의 자물쇠로 푼다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C1F00378-494D-48A5-AADF-756E0536BA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6696"/>
            <a:ext cx="10515600" cy="34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44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Bob</a:t>
            </a:r>
            <a:r>
              <a:rPr lang="ko-KR" altLang="en-US" dirty="0"/>
              <a:t>은 안전하게 </a:t>
            </a:r>
            <a:r>
              <a:rPr lang="en-US" altLang="ko-KR" dirty="0"/>
              <a:t>Alice</a:t>
            </a:r>
            <a:r>
              <a:rPr lang="ko-KR" altLang="en-US" dirty="0"/>
              <a:t>의 메시지를 받았다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2A3A2E91-66BC-429F-8CF6-8FAAFC74B1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4800"/>
            <a:ext cx="10515600" cy="301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04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ko-KR" altLang="en-US" dirty="0"/>
              <a:t>답장을 보낼때도 동일하다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8B1BAF49-52F1-4E49-9419-CC9700E439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6696"/>
            <a:ext cx="10515600" cy="34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486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ko-KR" altLang="en-US" dirty="0"/>
              <a:t>답장을 보낼때도 동일하다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E9F0AB98-F02D-4B69-B96A-2EC9A4BF65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36696"/>
            <a:ext cx="10515600" cy="34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38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/>
          <a:lstStyle/>
          <a:p>
            <a:r>
              <a:rPr lang="en-US" altLang="ko-KR" dirty="0"/>
              <a:t>Eve(</a:t>
            </a:r>
            <a:r>
              <a:rPr lang="en-US" altLang="ko-KR" dirty="0" err="1"/>
              <a:t>MitM</a:t>
            </a:r>
            <a:r>
              <a:rPr lang="en-US" altLang="ko-KR" dirty="0"/>
              <a:t> </a:t>
            </a:r>
            <a:r>
              <a:rPr lang="ko-KR" altLang="en-US" dirty="0"/>
              <a:t>공격자</a:t>
            </a:r>
            <a:r>
              <a:rPr lang="en-US" altLang="ko-KR" dirty="0"/>
              <a:t>)</a:t>
            </a:r>
            <a:r>
              <a:rPr lang="ko-KR" altLang="en-US" dirty="0"/>
              <a:t>가 패킷을 중간에서 열어볼 수 없다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538F3FC2-F713-4DDC-AED4-9A42E8DEB1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75" y="1825625"/>
            <a:ext cx="7245850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509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dirty="0"/>
              <a:t>Eve</a:t>
            </a:r>
            <a:r>
              <a:rPr lang="ko-KR" altLang="en-US" dirty="0"/>
              <a:t>가 평문 통신 과정에서 자물쇠를 얻었더라도</a:t>
            </a:r>
            <a:endParaRPr lang="en-US" altLang="ko-KR" dirty="0"/>
          </a:p>
          <a:p>
            <a:r>
              <a:rPr lang="ko-KR" altLang="en-US" dirty="0"/>
              <a:t>자물쇠로 자물쇠를 열 수 없다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531FF866-F358-4A0D-B751-220708ADF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75" y="1825625"/>
            <a:ext cx="7245850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13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비동기 암호화 통신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하지만 </a:t>
            </a:r>
            <a:r>
              <a:rPr lang="en-US" altLang="ko-KR" dirty="0"/>
              <a:t>Eve</a:t>
            </a:r>
            <a:r>
              <a:rPr lang="ko-KR" altLang="en-US" dirty="0"/>
              <a:t>가 </a:t>
            </a:r>
            <a:r>
              <a:rPr lang="en-US" altLang="ko-KR" dirty="0"/>
              <a:t>Bob</a:t>
            </a:r>
            <a:r>
              <a:rPr lang="ko-KR" altLang="en-US" dirty="0"/>
              <a:t>인 것 처럼 </a:t>
            </a:r>
            <a:r>
              <a:rPr lang="en-US" altLang="ko-KR" dirty="0"/>
              <a:t>Alice</a:t>
            </a:r>
            <a:r>
              <a:rPr lang="ko-KR" altLang="en-US" dirty="0"/>
              <a:t>에게 속인다면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암호화 진행을 </a:t>
            </a:r>
            <a:r>
              <a:rPr lang="en-US" altLang="ko-KR" dirty="0"/>
              <a:t>Bob</a:t>
            </a:r>
            <a:r>
              <a:rPr lang="ko-KR" altLang="en-US" dirty="0"/>
              <a:t>의 자물쇠가 아닌 </a:t>
            </a:r>
            <a:r>
              <a:rPr lang="en-US" altLang="ko-KR" dirty="0"/>
              <a:t>Eve</a:t>
            </a:r>
            <a:r>
              <a:rPr lang="ko-KR" altLang="en-US" dirty="0"/>
              <a:t>의 자물쇠를 사용해버릴 수 있다</a:t>
            </a:r>
            <a:r>
              <a:rPr lang="en-US" altLang="ko-KR" dirty="0"/>
              <a:t>!</a:t>
            </a:r>
            <a:endParaRPr lang="ko-KR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85CA9DF5-1340-4C32-B02E-FE04236879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75" y="1825625"/>
            <a:ext cx="7245850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38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16FD-83AA-4D85-A64D-9398F8D1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SSL/TLS</a:t>
            </a:r>
            <a:br>
              <a:rPr lang="en-US" altLang="ko-KR" dirty="0"/>
            </a:br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8CBCD-8C34-46F6-95F9-EA8F29CD5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암호화</a:t>
            </a:r>
          </a:p>
        </p:txBody>
      </p:sp>
    </p:spTree>
    <p:extLst>
      <p:ext uri="{BB962C8B-B14F-4D97-AF65-F5344CB8AC3E}">
        <p14:creationId xmlns:p14="http://schemas.microsoft.com/office/powerpoint/2010/main" val="348956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암호화의 원리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/>
              <a:t>혼돈 </a:t>
            </a:r>
            <a:r>
              <a:rPr lang="en-US" altLang="ko-KR" dirty="0"/>
              <a:t>(Confusion)</a:t>
            </a:r>
          </a:p>
          <a:p>
            <a:r>
              <a:rPr lang="ko-KR" altLang="en-US" dirty="0"/>
              <a:t>입력과 결과간 규칙이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보이지 않는다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어떤 비트가 다른 값으로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치환될때 </a:t>
            </a:r>
            <a:r>
              <a:rPr lang="en-US" altLang="ko-KR" dirty="0"/>
              <a:t>key</a:t>
            </a:r>
            <a:r>
              <a:rPr lang="ko-KR" altLang="en-US" dirty="0"/>
              <a:t>의 한 비트만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사용하는것이 아니라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key</a:t>
            </a:r>
            <a:r>
              <a:rPr lang="ko-KR" altLang="en-US" dirty="0"/>
              <a:t>의 여러 비트의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상호작용을 통한 결과로 치환</a:t>
            </a:r>
            <a:endParaRPr lang="en-US" altLang="ko-KR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5FA541E-7118-447F-9610-9F1ABC576AE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719667"/>
            <a:ext cx="5867325" cy="54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33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/>
          </a:bodyPr>
          <a:lstStyle/>
          <a:p>
            <a:r>
              <a:rPr lang="ko-KR" altLang="en-US" dirty="0"/>
              <a:t>정상적인 </a:t>
            </a:r>
            <a:r>
              <a:rPr lang="en-US" altLang="ko-KR" dirty="0"/>
              <a:t>Bob</a:t>
            </a:r>
            <a:r>
              <a:rPr lang="ko-KR" altLang="en-US" dirty="0"/>
              <a:t>의 자물쇠</a:t>
            </a:r>
            <a:r>
              <a:rPr lang="en-US" altLang="ko-KR" dirty="0"/>
              <a:t>(</a:t>
            </a:r>
            <a:r>
              <a:rPr lang="ko-KR" altLang="en-US" dirty="0"/>
              <a:t>공개키이자</a:t>
            </a:r>
            <a:r>
              <a:rPr lang="en-US" altLang="ko-KR" dirty="0"/>
              <a:t> </a:t>
            </a:r>
            <a:r>
              <a:rPr lang="ko-KR" altLang="en-US" dirty="0"/>
              <a:t>인증서</a:t>
            </a:r>
            <a:r>
              <a:rPr lang="en-US" altLang="ko-KR" dirty="0"/>
              <a:t>)</a:t>
            </a:r>
            <a:r>
              <a:rPr lang="ko-KR" altLang="en-US" dirty="0"/>
              <a:t>가 있다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908E3EB4-520B-44DE-A988-9F23790719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836737"/>
            <a:ext cx="75057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15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/>
          </a:bodyPr>
          <a:lstStyle/>
          <a:p>
            <a:r>
              <a:rPr lang="en-US" altLang="ko-KR" dirty="0"/>
              <a:t>Bob</a:t>
            </a:r>
            <a:r>
              <a:rPr lang="ko-KR" altLang="en-US" dirty="0"/>
              <a:t>에 자물쇠에 조그만 구멍을 뚫는다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6A9BAC71-B8DC-4964-9A72-C11EB1F7B6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836737"/>
            <a:ext cx="75057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10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55000" lnSpcReduction="20000"/>
          </a:bodyPr>
          <a:lstStyle/>
          <a:p>
            <a:r>
              <a:rPr lang="ko-KR" altLang="en-US" dirty="0"/>
              <a:t>자물쇠 제조사</a:t>
            </a:r>
            <a:r>
              <a:rPr lang="en-US" altLang="ko-KR" dirty="0"/>
              <a:t>(CA, Certificate Authority)</a:t>
            </a:r>
            <a:r>
              <a:rPr lang="ko-KR" altLang="en-US" dirty="0"/>
              <a:t>는 </a:t>
            </a:r>
            <a:r>
              <a:rPr lang="en-US" altLang="ko-KR" dirty="0"/>
              <a:t>Bob</a:t>
            </a:r>
            <a:r>
              <a:rPr lang="ko-KR" altLang="en-US" dirty="0"/>
              <a:t>이 해당 도메인에 대한 권한이 있다는 사실을 철저히 조사하고 </a:t>
            </a:r>
            <a:endParaRPr lang="en-US" altLang="ko-KR" dirty="0"/>
          </a:p>
          <a:p>
            <a:r>
              <a:rPr lang="en-US" altLang="ko-KR" dirty="0"/>
              <a:t>Bob</a:t>
            </a:r>
            <a:r>
              <a:rPr lang="ko-KR" altLang="en-US" dirty="0"/>
              <a:t>에 자물쇠에 자신의 인증용 자물쇠를 달아준다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FDE14229-2DD6-4904-A23D-344E8FFDE5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02" y="1825625"/>
            <a:ext cx="7529596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547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또한 최상위 제조사 관리 기관</a:t>
            </a:r>
            <a:r>
              <a:rPr lang="en-US" altLang="ko-KR" dirty="0"/>
              <a:t>(Root CA)</a:t>
            </a:r>
            <a:r>
              <a:rPr lang="ko-KR" altLang="en-US" dirty="0"/>
              <a:t>이 제조사가 열쇠를 잘 관리 하는지</a:t>
            </a:r>
            <a:endParaRPr lang="en-US" altLang="ko-KR" dirty="0"/>
          </a:p>
          <a:p>
            <a:r>
              <a:rPr lang="ko-KR" altLang="en-US" dirty="0"/>
              <a:t>도메인 검증을 잘 하고 있는지 감사한 후 신뢰의 표시로 자물쇠를 달아준다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8ADA09A9-1328-45ED-837E-C55693C06F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17" y="1825625"/>
            <a:ext cx="5911965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319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또한 최상위 제조사 관리 기관</a:t>
            </a:r>
            <a:r>
              <a:rPr lang="en-US" altLang="ko-KR" dirty="0"/>
              <a:t>(Root CA)</a:t>
            </a:r>
            <a:r>
              <a:rPr lang="ko-KR" altLang="en-US" dirty="0"/>
              <a:t>이 제조사가 열쇠를 잘 관리 하는지</a:t>
            </a:r>
            <a:endParaRPr lang="en-US" altLang="ko-KR" dirty="0"/>
          </a:p>
          <a:p>
            <a:r>
              <a:rPr lang="ko-KR" altLang="en-US" dirty="0"/>
              <a:t>도메인 검증을 잘 하고 있는지 감사한 후 신뢰의 표시로 자물쇠를 달아준다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B3B155-89E1-42B9-AE8D-4C59EF9451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60" y="1825625"/>
            <a:ext cx="7248279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579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또한 최상위 제조사 관리 기관</a:t>
            </a:r>
            <a:r>
              <a:rPr lang="en-US" altLang="ko-KR" dirty="0"/>
              <a:t>(Root CA)</a:t>
            </a:r>
            <a:r>
              <a:rPr lang="ko-KR" altLang="en-US" dirty="0"/>
              <a:t>이 제조사가 열쇠를 잘 관리 하는지</a:t>
            </a:r>
            <a:endParaRPr lang="en-US" altLang="ko-KR" dirty="0"/>
          </a:p>
          <a:p>
            <a:r>
              <a:rPr lang="ko-KR" altLang="en-US" dirty="0"/>
              <a:t>도메인 검증을 잘 하고 있는지 감사한 후 신뢰의 표시로 자물쇠를 달아준다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D509F8-23B5-4522-8F18-5CA182AAA0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27" y="1825625"/>
            <a:ext cx="9674946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9923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또한 최상위 제조사 관리 기관</a:t>
            </a:r>
            <a:r>
              <a:rPr lang="en-US" altLang="ko-KR" dirty="0"/>
              <a:t>(Root CA)</a:t>
            </a:r>
            <a:r>
              <a:rPr lang="ko-KR" altLang="en-US" dirty="0"/>
              <a:t>이 제조사가 열쇠를 잘 관리 하는지</a:t>
            </a:r>
            <a:endParaRPr lang="en-US" altLang="ko-KR" dirty="0"/>
          </a:p>
          <a:p>
            <a:r>
              <a:rPr lang="ko-KR" altLang="en-US" dirty="0"/>
              <a:t>도메인 검증을 잘 하고 있는지 감사한 후 신뢰의 표시로 자물쇠를 달아준다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0601C7-A85E-4DE5-BA55-33295A8F6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253695"/>
            <a:ext cx="7603067" cy="416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605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dirty="0"/>
              <a:t>Eve</a:t>
            </a:r>
            <a:r>
              <a:rPr lang="ko-KR" altLang="en-US" dirty="0"/>
              <a:t>와 </a:t>
            </a:r>
            <a:r>
              <a:rPr lang="en-US" altLang="ko-KR" dirty="0"/>
              <a:t>Bob</a:t>
            </a:r>
            <a:r>
              <a:rPr lang="ko-KR" altLang="en-US" dirty="0"/>
              <a:t>이 </a:t>
            </a:r>
            <a:r>
              <a:rPr lang="en-US" altLang="ko-KR" dirty="0"/>
              <a:t>Certificate Chain</a:t>
            </a:r>
            <a:r>
              <a:rPr lang="ko-KR" altLang="en-US" dirty="0"/>
              <a:t>을 보내줬을때</a:t>
            </a:r>
            <a:endParaRPr lang="en-US" altLang="ko-KR" dirty="0"/>
          </a:p>
          <a:p>
            <a:r>
              <a:rPr lang="en-US" altLang="ko-KR" dirty="0"/>
              <a:t>Alice</a:t>
            </a:r>
            <a:r>
              <a:rPr lang="ko-KR" altLang="en-US" dirty="0"/>
              <a:t>는 둘 중에 어떤 것을 신뢰하고 어떤 것을 신뢰하지 않을지 판단할 수 있다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0C2210F-7507-4EAC-9C1F-6974C79719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393" y="1461558"/>
            <a:ext cx="6923591" cy="39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198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dirty="0"/>
              <a:t>Eve</a:t>
            </a:r>
            <a:r>
              <a:rPr lang="ko-KR" altLang="en-US" dirty="0"/>
              <a:t>와 </a:t>
            </a:r>
            <a:r>
              <a:rPr lang="en-US" altLang="ko-KR" dirty="0"/>
              <a:t>Bob</a:t>
            </a:r>
            <a:r>
              <a:rPr lang="ko-KR" altLang="en-US" dirty="0"/>
              <a:t>이 </a:t>
            </a:r>
            <a:r>
              <a:rPr lang="en-US" altLang="ko-KR" dirty="0"/>
              <a:t>Certificate Chain</a:t>
            </a:r>
            <a:r>
              <a:rPr lang="ko-KR" altLang="en-US" dirty="0"/>
              <a:t>을 보내줬을때</a:t>
            </a:r>
            <a:endParaRPr lang="en-US" altLang="ko-KR" dirty="0"/>
          </a:p>
          <a:p>
            <a:r>
              <a:rPr lang="en-US" altLang="ko-KR" dirty="0"/>
              <a:t>Alice</a:t>
            </a:r>
            <a:r>
              <a:rPr lang="ko-KR" altLang="en-US" dirty="0"/>
              <a:t>는 둘 중에 어떤 것을 신뢰하고 어떤 것을 신뢰하지 않을지 판단할 수 있다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1F603A8-1CCB-4C50-984D-98DE5B8B29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18" y="1825625"/>
            <a:ext cx="5457964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720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인증서와 </a:t>
            </a:r>
            <a:r>
              <a:rPr lang="en-US" altLang="ko-KR" dirty="0"/>
              <a:t>PKI</a:t>
            </a:r>
            <a:endParaRPr lang="ko-KR" altLang="en-US" dirty="0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90BBE8FB-C4A4-4BA8-BAD0-60F166315F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55787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21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암호화의 원리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/>
              <a:t>확산 </a:t>
            </a:r>
            <a:r>
              <a:rPr lang="en-US" altLang="ko-KR" dirty="0"/>
              <a:t>(Diffusion)</a:t>
            </a:r>
          </a:p>
          <a:p>
            <a:r>
              <a:rPr lang="ko-KR" altLang="en-US" dirty="0"/>
              <a:t>키는 일부가 아닌 결과 전체에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영향을 주어야 한다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키의 값 중 일부만 수정되더라도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결과는 완전히 변해야 한다</a:t>
            </a:r>
            <a:endParaRPr lang="en-US" altLang="ko-K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EBBF37-D1BA-42FF-912B-3F9DCDB4A0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02" y="201486"/>
            <a:ext cx="4495465" cy="64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338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16FD-83AA-4D85-A64D-9398F8D1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SSL/TLS</a:t>
            </a:r>
            <a:br>
              <a:rPr lang="en-US" altLang="ko-KR" dirty="0"/>
            </a:br>
            <a:r>
              <a:rPr lang="ko-KR" altLang="en-US" dirty="0"/>
              <a:t>세션 암호화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8CBCD-8C34-46F6-95F9-EA8F29CD5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암호화</a:t>
            </a:r>
          </a:p>
        </p:txBody>
      </p:sp>
    </p:spTree>
    <p:extLst>
      <p:ext uri="{BB962C8B-B14F-4D97-AF65-F5344CB8AC3E}">
        <p14:creationId xmlns:p14="http://schemas.microsoft.com/office/powerpoint/2010/main" val="2362434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세션 암호화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모든 통신에 비대칭키 암호화를 쓰게 되면 상당한 연산이 필요하다</a:t>
            </a:r>
            <a:endParaRPr lang="en-US" altLang="ko-KR" dirty="0"/>
          </a:p>
          <a:p>
            <a:r>
              <a:rPr lang="ko-KR" altLang="en-US" dirty="0"/>
              <a:t>이는 속도 저하를 유발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</a:t>
            </a:r>
            <a:endParaRPr lang="ko-KR" altLang="en-US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A9F9B4E3-7EE0-4846-ACF9-BC6AB372A5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79" y="1825625"/>
            <a:ext cx="8660441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623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세션 암호화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이때 연산이 복잡한 열쇠로 잠그는 자물쇠</a:t>
            </a:r>
            <a:r>
              <a:rPr lang="en-US" altLang="ko-KR" dirty="0"/>
              <a:t> (</a:t>
            </a:r>
            <a:r>
              <a:rPr lang="ko-KR" altLang="en-US" dirty="0"/>
              <a:t>비대칭키 암호화</a:t>
            </a:r>
            <a:r>
              <a:rPr lang="en-US" altLang="ko-KR" dirty="0"/>
              <a:t>) </a:t>
            </a:r>
            <a:r>
              <a:rPr lang="ko-KR" altLang="en-US" dirty="0"/>
              <a:t>대신</a:t>
            </a:r>
            <a:endParaRPr lang="en-US" altLang="ko-KR" dirty="0"/>
          </a:p>
          <a:p>
            <a:r>
              <a:rPr lang="ko-KR" altLang="en-US" dirty="0"/>
              <a:t>연산이 비교적 쉬운 비밀번호로 잠그는 자물쇠 </a:t>
            </a:r>
            <a:r>
              <a:rPr lang="en-US" altLang="ko-KR" dirty="0"/>
              <a:t>(</a:t>
            </a:r>
            <a:r>
              <a:rPr lang="ko-KR" altLang="en-US" dirty="0"/>
              <a:t>대칭키 암호화</a:t>
            </a:r>
            <a:r>
              <a:rPr lang="en-US" altLang="ko-KR" dirty="0"/>
              <a:t>)</a:t>
            </a:r>
            <a:r>
              <a:rPr lang="ko-KR" altLang="en-US" dirty="0"/>
              <a:t>를 사용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FF25701-505B-4535-B748-BCB9353F03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99" y="1825625"/>
            <a:ext cx="6670201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221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세션 암호화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하지만 비밀번호로 잠그는 자물쇠는</a:t>
            </a:r>
            <a:endParaRPr lang="en-US" altLang="ko-KR" dirty="0"/>
          </a:p>
          <a:p>
            <a:r>
              <a:rPr lang="ko-KR" altLang="en-US" dirty="0"/>
              <a:t>비밀번호 유출시 심각한 보안 문제가 발생할 수 있다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31665C8-5442-4544-9550-BB4F8AF270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77" y="1825625"/>
            <a:ext cx="6370046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277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고전적인 키 교환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/>
          </a:bodyPr>
          <a:lstStyle/>
          <a:p>
            <a:r>
              <a:rPr lang="en-US" altLang="ko-KR" dirty="0"/>
              <a:t>Alice</a:t>
            </a:r>
            <a:r>
              <a:rPr lang="ko-KR" altLang="en-US" dirty="0"/>
              <a:t>는 </a:t>
            </a:r>
            <a:r>
              <a:rPr lang="en-US" altLang="ko-KR" dirty="0"/>
              <a:t>Bob</a:t>
            </a:r>
            <a:r>
              <a:rPr lang="ko-KR" altLang="en-US" dirty="0"/>
              <a:t>과의 빠른 통신을 위해 랜덤한 대칭키를 생성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19334" y="365125"/>
            <a:ext cx="4834466" cy="1325563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/>
              <a:t>TLS_RSA_AES_128_GCM</a:t>
            </a:r>
            <a:endParaRPr lang="ko-KR" alt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69E6C7B-CC67-4CD7-96BD-E19EC193A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61" y="1825625"/>
            <a:ext cx="8421878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167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고전적인 키 교환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 fontScale="70000" lnSpcReduction="20000"/>
          </a:bodyPr>
          <a:lstStyle/>
          <a:p>
            <a:r>
              <a:rPr lang="ko-KR" altLang="en-US" dirty="0"/>
              <a:t>생성된 자물쇠와 비밀번호를 잘 저장하고</a:t>
            </a:r>
            <a:endParaRPr lang="en-US" altLang="ko-KR" dirty="0"/>
          </a:p>
          <a:p>
            <a:r>
              <a:rPr lang="en-US" altLang="ko-KR" dirty="0"/>
              <a:t>Bob</a:t>
            </a:r>
            <a:r>
              <a:rPr lang="ko-KR" altLang="en-US" dirty="0"/>
              <a:t>에게 보낼 상자에 넣은 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TLS_RSA_AES_128_GCM</a:t>
            </a:r>
            <a:endParaRPr lang="ko-KR" alt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F0CFAD4-5A3D-4D00-A4C6-5AF81C88E9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3050"/>
            <a:ext cx="10515600" cy="29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1431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고전적인 키 교환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/>
          </a:bodyPr>
          <a:lstStyle/>
          <a:p>
            <a:r>
              <a:rPr lang="ko-KR" altLang="en-US" dirty="0"/>
              <a:t>미리 얻은 </a:t>
            </a:r>
            <a:r>
              <a:rPr lang="en-US" altLang="ko-KR" dirty="0"/>
              <a:t>Bob</a:t>
            </a:r>
            <a:r>
              <a:rPr lang="ko-KR" altLang="en-US" dirty="0"/>
              <a:t>의 자물쇠로 상자를 잠궈 보낸다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TLS_RSA_AES_128_GCM</a:t>
            </a:r>
            <a:endParaRPr lang="ko-KR" alt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30AF636-0215-4A8D-8E00-D5940B3779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3050"/>
            <a:ext cx="10515600" cy="29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8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고전적인 키 교환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/>
          </a:bodyPr>
          <a:lstStyle/>
          <a:p>
            <a:r>
              <a:rPr lang="en-US" altLang="ko-KR" dirty="0"/>
              <a:t>Bob</a:t>
            </a:r>
            <a:r>
              <a:rPr lang="ko-KR" altLang="en-US" dirty="0"/>
              <a:t>은 받은 상자를 자신의 열쇠로 열 수 있고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TLS_RSA_AES_128_GCM</a:t>
            </a:r>
            <a:endParaRPr lang="ko-KR" alt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1AB1427E-B6FB-4B24-9FA2-BFE4195F3B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3050"/>
            <a:ext cx="10515600" cy="295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2589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고전적인 키 교환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F271E-11C4-452A-97F3-55896EFD75B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494789"/>
            <a:ext cx="10515600" cy="682174"/>
          </a:xfrm>
        </p:spPr>
        <p:txBody>
          <a:bodyPr>
            <a:normAutofit/>
          </a:bodyPr>
          <a:lstStyle/>
          <a:p>
            <a:r>
              <a:rPr lang="ko-KR" altLang="en-US" dirty="0"/>
              <a:t>이제 비교적 속도가 빠른 대칭키 암호화로 통신이 가능해진다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9C8133-E4B3-4721-A75D-0AC9DF05813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TLS_RSA_AES_128_GCM</a:t>
            </a:r>
            <a:endParaRPr lang="ko-KR" altLang="en-US" dirty="0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8AF7E42A-FB8C-47AC-9054-9C80731AEC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34" y="1825625"/>
            <a:ext cx="7652331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714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66B-E8E7-4E76-BA2F-C8F868F4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고전적인 키 교환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9F2B0A55-4554-4360-9AB8-35C5B4C75A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509" y="1690688"/>
            <a:ext cx="4408981" cy="48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7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/>
              <a:t>단방향 암호화</a:t>
            </a:r>
            <a:endParaRPr lang="en-US" altLang="ko-KR" dirty="0"/>
          </a:p>
          <a:p>
            <a:r>
              <a:rPr lang="ko-KR" altLang="en-US" dirty="0"/>
              <a:t>암호화만 가능하고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복호화는 불가능 </a:t>
            </a:r>
            <a:r>
              <a:rPr lang="en-US" altLang="ko-KR" dirty="0"/>
              <a:t>(</a:t>
            </a:r>
            <a:r>
              <a:rPr lang="ko-KR" altLang="en-US" dirty="0"/>
              <a:t>원본 훼손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입력의 길이가 바뀌어도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출력은 길이가 변하지 않는다</a:t>
            </a:r>
            <a:endParaRPr lang="en-US" altLang="ko-K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347C33-77D1-4A49-B1E7-A74D4EA022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03803"/>
            <a:ext cx="5181600" cy="11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5709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16FD-83AA-4D85-A64D-9398F8D1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SSL/TLS</a:t>
            </a:r>
            <a:br>
              <a:rPr lang="en-US" altLang="ko-KR" dirty="0"/>
            </a:br>
            <a:r>
              <a:rPr lang="en-US" altLang="ko-KR" dirty="0"/>
              <a:t>DH </a:t>
            </a:r>
            <a:r>
              <a:rPr lang="ko-KR" altLang="en-US" dirty="0"/>
              <a:t>키 교환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8CBCD-8C34-46F6-95F9-EA8F29CD5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암호화</a:t>
            </a:r>
          </a:p>
        </p:txBody>
      </p:sp>
    </p:spTree>
    <p:extLst>
      <p:ext uri="{BB962C8B-B14F-4D97-AF65-F5344CB8AC3E}">
        <p14:creationId xmlns:p14="http://schemas.microsoft.com/office/powerpoint/2010/main" val="2868622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고전적인 키 교환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D1BF5DC-5718-4E33-A0A9-D66877F33B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93050"/>
            <a:ext cx="10515600" cy="2954475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/>
              <a:t>고전적인 키 교환 방식은 결국 사전에 비대칭키 암호화를 필요로 하고</a:t>
            </a:r>
            <a:endParaRPr lang="en-US" altLang="ko-KR" dirty="0"/>
          </a:p>
          <a:p>
            <a:r>
              <a:rPr lang="ko-KR" altLang="en-US" dirty="0"/>
              <a:t>대칭키를 교환하는 통신이 추가적으로 발생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TLS_RSA_AES_128_GCM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0945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Diffie–Hellman </a:t>
            </a:r>
            <a:r>
              <a:rPr lang="en-US" altLang="ko-KR" dirty="0" err="1"/>
              <a:t>Algo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03333" cy="4351338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비대칭키 암호화의 한 종류</a:t>
            </a:r>
            <a:endParaRPr lang="en-US" altLang="ko-KR" dirty="0"/>
          </a:p>
          <a:p>
            <a:r>
              <a:rPr lang="ko-KR" altLang="en-US" dirty="0"/>
              <a:t>색상을 합칠순 있지만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분리하기에는 너무 어렵다고 가정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/>
              <a:t>각자 생성한 랜덤 값을 섞어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대칭키 암호화 키를 생성</a:t>
            </a:r>
            <a:endParaRPr lang="en-US" altLang="ko-KR" dirty="0"/>
          </a:p>
          <a:p>
            <a:r>
              <a:rPr lang="ko-KR" altLang="en-US" dirty="0"/>
              <a:t>키를 통신하는 것이 아니라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키를 만드는 법에 대해 전달</a:t>
            </a:r>
            <a:endParaRPr lang="en-US" altLang="ko-KR" dirty="0"/>
          </a:p>
          <a:p>
            <a:r>
              <a:rPr lang="ko-KR" altLang="en-US" dirty="0"/>
              <a:t>둘 간의 통신이 암호화되지 않아도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안전하게 키 교환 가능</a:t>
            </a:r>
            <a:endParaRPr lang="en-US" altLang="ko-K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F3A53D-0441-4CC5-B508-EAB693288D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13685" y="427971"/>
            <a:ext cx="4040115" cy="6064904"/>
          </a:xfrm>
        </p:spPr>
      </p:pic>
    </p:spTree>
    <p:extLst>
      <p:ext uri="{BB962C8B-B14F-4D97-AF65-F5344CB8AC3E}">
        <p14:creationId xmlns:p14="http://schemas.microsoft.com/office/powerpoint/2010/main" val="16189105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Alice</a:t>
            </a:r>
            <a:r>
              <a:rPr lang="ko-KR" altLang="en-US" dirty="0"/>
              <a:t>와 </a:t>
            </a:r>
            <a:r>
              <a:rPr lang="en-US" altLang="ko-KR" dirty="0"/>
              <a:t>Bob</a:t>
            </a:r>
            <a:r>
              <a:rPr lang="ko-KR" altLang="en-US" dirty="0"/>
              <a:t>이 대칭키 통신을 위한 키를 생성하려고 한다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230F566-EF8F-46AD-A381-9EC56F3487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21" y="1825625"/>
            <a:ext cx="9646957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3441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/>
              <a:t>이때 </a:t>
            </a:r>
            <a:r>
              <a:rPr lang="en-US" altLang="ko-KR" dirty="0"/>
              <a:t>Alice</a:t>
            </a:r>
            <a:r>
              <a:rPr lang="ko-KR" altLang="en-US" dirty="0"/>
              <a:t>는 공개할 </a:t>
            </a:r>
            <a:r>
              <a:rPr lang="en-US" altLang="ko-KR" dirty="0"/>
              <a:t>Base </a:t>
            </a:r>
            <a:r>
              <a:rPr lang="ko-KR" altLang="en-US" dirty="0"/>
              <a:t>색상 하나</a:t>
            </a:r>
            <a:r>
              <a:rPr lang="en-US" altLang="ko-KR" dirty="0"/>
              <a:t>(</a:t>
            </a:r>
            <a:r>
              <a:rPr lang="ko-KR" altLang="en-US" dirty="0"/>
              <a:t>노랑색</a:t>
            </a:r>
            <a:r>
              <a:rPr lang="en-US" altLang="ko-KR" dirty="0"/>
              <a:t>)</a:t>
            </a:r>
            <a:r>
              <a:rPr lang="ko-KR" altLang="en-US" dirty="0"/>
              <a:t>와</a:t>
            </a:r>
            <a:endParaRPr lang="en-US" altLang="ko-KR" dirty="0"/>
          </a:p>
          <a:p>
            <a:r>
              <a:rPr lang="ko-KR" altLang="en-US" dirty="0"/>
              <a:t>절때 공개하지 않을 </a:t>
            </a:r>
            <a:r>
              <a:rPr lang="en-US" altLang="ko-KR" dirty="0"/>
              <a:t>Secret </a:t>
            </a:r>
            <a:r>
              <a:rPr lang="ko-KR" altLang="en-US" dirty="0"/>
              <a:t>색상 하나</a:t>
            </a:r>
            <a:r>
              <a:rPr lang="en-US" altLang="ko-KR" dirty="0"/>
              <a:t>(</a:t>
            </a:r>
            <a:r>
              <a:rPr lang="ko-KR" altLang="en-US" dirty="0"/>
              <a:t>주황색</a:t>
            </a:r>
            <a:r>
              <a:rPr lang="en-US" altLang="ko-KR" dirty="0"/>
              <a:t>)</a:t>
            </a:r>
            <a:r>
              <a:rPr lang="ko-KR" altLang="en-US" dirty="0"/>
              <a:t>를 정한다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89D1745-9698-455A-AF21-127DE6E7C3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0147"/>
            <a:ext cx="10515600" cy="33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763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그리고 그 둘을 섞은 </a:t>
            </a:r>
            <a:r>
              <a:rPr lang="en-US" altLang="ko-KR" dirty="0"/>
              <a:t>Public </a:t>
            </a:r>
            <a:r>
              <a:rPr lang="ko-KR" altLang="en-US" dirty="0"/>
              <a:t>색상을 하나 만든다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44FE618-6E43-4748-8EB2-FD24A75715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58983"/>
            <a:ext cx="10515600" cy="282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6942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그리고 그 둘을 섞은 </a:t>
            </a:r>
            <a:r>
              <a:rPr lang="en-US" altLang="ko-KR" dirty="0"/>
              <a:t>Public </a:t>
            </a:r>
            <a:r>
              <a:rPr lang="ko-KR" altLang="en-US" dirty="0"/>
              <a:t>색상을 하나 만든다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AD83CC5F-EE78-4616-A365-F9FA5F3C86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12962"/>
            <a:ext cx="10515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551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Alice</a:t>
            </a:r>
            <a:r>
              <a:rPr lang="ko-KR" altLang="en-US" dirty="0"/>
              <a:t>가 </a:t>
            </a:r>
            <a:r>
              <a:rPr lang="en-US" altLang="ko-KR" dirty="0"/>
              <a:t>Bob</a:t>
            </a:r>
            <a:r>
              <a:rPr lang="ko-KR" altLang="en-US" dirty="0"/>
              <a:t>에게 </a:t>
            </a:r>
            <a:r>
              <a:rPr lang="en-US" altLang="ko-KR" dirty="0"/>
              <a:t>Base</a:t>
            </a:r>
            <a:r>
              <a:rPr lang="ko-KR" altLang="en-US" dirty="0"/>
              <a:t>와 </a:t>
            </a:r>
            <a:r>
              <a:rPr lang="en-US" altLang="ko-KR" dirty="0"/>
              <a:t>Public </a:t>
            </a:r>
            <a:r>
              <a:rPr lang="ko-KR" altLang="en-US" dirty="0"/>
              <a:t>색상을 보낸다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DE7F5431-2F14-4968-800F-4E89859B44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0087"/>
            <a:ext cx="10515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695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Bob</a:t>
            </a:r>
            <a:r>
              <a:rPr lang="ko-KR" altLang="en-US" dirty="0"/>
              <a:t>은 받은 색상들을 잘 저장하고 자신의 </a:t>
            </a:r>
            <a:r>
              <a:rPr lang="en-US" altLang="ko-KR" dirty="0"/>
              <a:t>Secret </a:t>
            </a:r>
            <a:r>
              <a:rPr lang="ko-KR" altLang="en-US" dirty="0"/>
              <a:t>색상도 저장한다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D9599281-70B3-490E-8710-80616BFD95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70521"/>
            <a:ext cx="10515600" cy="23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283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Bob</a:t>
            </a:r>
            <a:r>
              <a:rPr lang="ko-KR" altLang="en-US" dirty="0"/>
              <a:t>은 받은 두 색상에 자신의 </a:t>
            </a:r>
            <a:r>
              <a:rPr lang="en-US" altLang="ko-KR" dirty="0"/>
              <a:t>Secret </a:t>
            </a:r>
            <a:r>
              <a:rPr lang="ko-KR" altLang="en-US" dirty="0"/>
              <a:t>색상을 섞는다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DF98D282-E0FD-4761-96F0-2365AC1CFE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99555"/>
            <a:ext cx="10515600" cy="254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574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ko-KR" altLang="en-US" dirty="0"/>
              <a:t>단방향 암호화</a:t>
            </a:r>
            <a:endParaRPr lang="en-US" altLang="ko-KR" dirty="0"/>
          </a:p>
          <a:p>
            <a:r>
              <a:rPr lang="ko-KR" altLang="en-US" dirty="0"/>
              <a:t>암호화만 가능하고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복호화는 불가능 </a:t>
            </a:r>
            <a:r>
              <a:rPr lang="en-US" altLang="ko-KR" dirty="0"/>
              <a:t>(</a:t>
            </a:r>
            <a:r>
              <a:rPr lang="ko-KR" altLang="en-US" dirty="0"/>
              <a:t>원본 훼손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입력의 길이가 바뀌어도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출력은 길이가 변하지 않는다</a:t>
            </a:r>
            <a:endParaRPr lang="en-US" altLang="ko-KR" dirty="0"/>
          </a:p>
          <a:p>
            <a:r>
              <a:rPr lang="ko-KR" altLang="en-US" dirty="0"/>
              <a:t>입력이 같으면 출력도 같다</a:t>
            </a:r>
            <a:endParaRPr lang="en-US" altLang="ko-KR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10A3920-DBEE-416F-810B-600223B4C1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01292"/>
            <a:ext cx="5181600" cy="240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095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Bob</a:t>
            </a:r>
            <a:r>
              <a:rPr lang="ko-KR" altLang="en-US" dirty="0"/>
              <a:t>은 받은 두 색상에 자신의 </a:t>
            </a:r>
            <a:r>
              <a:rPr lang="en-US" altLang="ko-KR" dirty="0"/>
              <a:t>Secret </a:t>
            </a:r>
            <a:r>
              <a:rPr lang="ko-KR" altLang="en-US" dirty="0"/>
              <a:t>색상을 섞는다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93F4787C-34DE-41A8-BD0A-A6E72F0F6F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73199"/>
            <a:ext cx="10515600" cy="23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8898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/>
              <a:t>Base </a:t>
            </a:r>
            <a:r>
              <a:rPr lang="ko-KR" altLang="en-US" dirty="0"/>
              <a:t>색상과 </a:t>
            </a:r>
            <a:r>
              <a:rPr lang="en-US" altLang="ko-KR" dirty="0"/>
              <a:t>Secret </a:t>
            </a:r>
            <a:r>
              <a:rPr lang="ko-KR" altLang="en-US" dirty="0"/>
              <a:t>색상이 섞인 </a:t>
            </a:r>
            <a:r>
              <a:rPr lang="en-US" altLang="ko-KR" dirty="0"/>
              <a:t>Public </a:t>
            </a:r>
            <a:r>
              <a:rPr lang="ko-KR" altLang="en-US" dirty="0"/>
              <a:t>색상은 </a:t>
            </a:r>
            <a:r>
              <a:rPr lang="en-US" altLang="ko-KR" dirty="0"/>
              <a:t>Alice</a:t>
            </a:r>
            <a:r>
              <a:rPr lang="ko-KR" altLang="en-US" dirty="0"/>
              <a:t>에게 전송하고</a:t>
            </a:r>
            <a:endParaRPr lang="en-US" altLang="ko-KR" dirty="0"/>
          </a:p>
          <a:p>
            <a:r>
              <a:rPr lang="en-US" altLang="ko-KR" dirty="0"/>
              <a:t>3</a:t>
            </a:r>
            <a:r>
              <a:rPr lang="ko-KR" altLang="en-US" dirty="0"/>
              <a:t>개의 색상이 모두 섞인 </a:t>
            </a:r>
            <a:r>
              <a:rPr lang="en-US" altLang="ko-KR" dirty="0"/>
              <a:t>Common </a:t>
            </a:r>
            <a:r>
              <a:rPr lang="ko-KR" altLang="en-US" dirty="0"/>
              <a:t>색상은 잘 보관한다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7C21983A-C246-41BF-90CC-8A01D8830B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2613"/>
            <a:ext cx="10515600" cy="31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146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Alice</a:t>
            </a:r>
            <a:r>
              <a:rPr lang="ko-KR" altLang="en-US" dirty="0"/>
              <a:t>는 받은 </a:t>
            </a:r>
            <a:r>
              <a:rPr lang="en-US" altLang="ko-KR" dirty="0"/>
              <a:t>Bob</a:t>
            </a:r>
            <a:r>
              <a:rPr lang="ko-KR" altLang="en-US" dirty="0"/>
              <a:t>의 </a:t>
            </a:r>
            <a:r>
              <a:rPr lang="en-US" altLang="ko-KR" dirty="0"/>
              <a:t>Public </a:t>
            </a:r>
            <a:r>
              <a:rPr lang="ko-KR" altLang="en-US" dirty="0"/>
              <a:t>색상을 자신의 </a:t>
            </a:r>
            <a:r>
              <a:rPr lang="en-US" altLang="ko-KR" dirty="0"/>
              <a:t>Secret </a:t>
            </a:r>
            <a:r>
              <a:rPr lang="ko-KR" altLang="en-US" dirty="0"/>
              <a:t>색상과 섞는다</a:t>
            </a:r>
            <a:endParaRPr lang="en-US" altLang="ko-K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19FA4AE6-1206-48D2-8435-532DE8AFF1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40166"/>
            <a:ext cx="10515600" cy="28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440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Alice</a:t>
            </a:r>
            <a:r>
              <a:rPr lang="ko-KR" altLang="en-US" dirty="0"/>
              <a:t>는 받은 </a:t>
            </a:r>
            <a:r>
              <a:rPr lang="en-US" altLang="ko-KR" dirty="0"/>
              <a:t>Bob</a:t>
            </a:r>
            <a:r>
              <a:rPr lang="ko-KR" altLang="en-US" dirty="0"/>
              <a:t>의 </a:t>
            </a:r>
            <a:r>
              <a:rPr lang="en-US" altLang="ko-KR" dirty="0"/>
              <a:t>Public </a:t>
            </a:r>
            <a:r>
              <a:rPr lang="ko-KR" altLang="en-US" dirty="0"/>
              <a:t>색상을 자신의 </a:t>
            </a:r>
            <a:r>
              <a:rPr lang="en-US" altLang="ko-KR" dirty="0"/>
              <a:t>Secret </a:t>
            </a:r>
            <a:r>
              <a:rPr lang="ko-KR" altLang="en-US" dirty="0"/>
              <a:t>색상과 섞는다</a:t>
            </a:r>
            <a:endParaRPr lang="en-US" altLang="ko-K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7A196F5B-5989-4226-8AC1-70451270AF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80577"/>
            <a:ext cx="10515600" cy="29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998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/>
              <a:t>결과물이 </a:t>
            </a:r>
            <a:r>
              <a:rPr lang="en-US" altLang="ko-KR" dirty="0"/>
              <a:t>Alice</a:t>
            </a:r>
            <a:r>
              <a:rPr lang="ko-KR" altLang="en-US" dirty="0"/>
              <a:t>와 </a:t>
            </a:r>
            <a:r>
              <a:rPr lang="en-US" altLang="ko-KR" dirty="0"/>
              <a:t>Bob</a:t>
            </a:r>
            <a:r>
              <a:rPr lang="ko-KR" altLang="en-US" dirty="0"/>
              <a:t>이 똑같아 졌고 이 </a:t>
            </a:r>
            <a:r>
              <a:rPr lang="en-US" altLang="ko-KR" dirty="0"/>
              <a:t>Common </a:t>
            </a:r>
            <a:r>
              <a:rPr lang="ko-KR" altLang="en-US" dirty="0"/>
              <a:t>색상을 통해</a:t>
            </a:r>
            <a:endParaRPr lang="en-US" altLang="ko-KR" dirty="0"/>
          </a:p>
          <a:p>
            <a:r>
              <a:rPr lang="ko-KR" altLang="en-US" dirty="0"/>
              <a:t>대칭키 비밀번호를 생성한다</a:t>
            </a:r>
            <a:endParaRPr lang="en-US" altLang="ko-K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1A2CEEE5-FAF0-4B07-908B-6B76BE4D2E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46823"/>
            <a:ext cx="10515600" cy="204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1109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이</a:t>
            </a:r>
            <a:r>
              <a:rPr lang="en-US" altLang="ko-KR" dirty="0"/>
              <a:t> </a:t>
            </a:r>
            <a:r>
              <a:rPr lang="ko-KR" altLang="en-US" dirty="0"/>
              <a:t>생성된 대칭키 암호화로 </a:t>
            </a:r>
            <a:r>
              <a:rPr lang="en-US" altLang="ko-KR" dirty="0"/>
              <a:t>Alice</a:t>
            </a:r>
            <a:r>
              <a:rPr lang="ko-KR" altLang="en-US" dirty="0"/>
              <a:t>와 </a:t>
            </a:r>
            <a:r>
              <a:rPr lang="en-US" altLang="ko-KR" dirty="0"/>
              <a:t>Bob</a:t>
            </a:r>
            <a:r>
              <a:rPr lang="ko-KR" altLang="en-US" dirty="0"/>
              <a:t>은 안전한 통신이 가능하다</a:t>
            </a:r>
            <a:endParaRPr lang="en-US" altLang="ko-K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07756BDF-D671-42D4-92AA-E8ABF0618E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71" y="1825625"/>
            <a:ext cx="9520257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2121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/>
              <a:t>DH </a:t>
            </a:r>
            <a:r>
              <a:rPr lang="ko-KR" altLang="en-US" dirty="0"/>
              <a:t>키 교환은 비대칭키 암호화 없이도 단 두번의 통신을 통해</a:t>
            </a:r>
            <a:endParaRPr lang="en-US" altLang="ko-KR" dirty="0"/>
          </a:p>
          <a:p>
            <a:r>
              <a:rPr lang="ko-KR" altLang="en-US" dirty="0"/>
              <a:t>대칭키 암호화 연결을 수립할 수 있다</a:t>
            </a:r>
            <a:endParaRPr lang="en-US" altLang="ko-K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5BBBD2D-22E8-4A5F-A05E-1115F80440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0087"/>
            <a:ext cx="5257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BB148ED-F8D8-4E68-B0D2-1F61C9FCD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85049"/>
            <a:ext cx="5867400" cy="17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80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/>
              <a:t>Eve</a:t>
            </a:r>
            <a:r>
              <a:rPr lang="ko-KR" altLang="en-US" dirty="0"/>
              <a:t>가 두 사람의 통신 과정에서 데이터를 감청하더라도</a:t>
            </a:r>
            <a:endParaRPr lang="en-US" altLang="ko-KR" dirty="0"/>
          </a:p>
          <a:p>
            <a:r>
              <a:rPr lang="en-US" altLang="ko-KR" dirty="0"/>
              <a:t>Common </a:t>
            </a:r>
            <a:r>
              <a:rPr lang="ko-KR" altLang="en-US" dirty="0"/>
              <a:t>색상을 구할 수 없다</a:t>
            </a:r>
            <a:endParaRPr lang="en-US" altLang="ko-K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A0E1B131-A4DC-454E-A698-5ED6E9F99E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960" y="1825625"/>
            <a:ext cx="5526080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553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ko-KR" dirty="0"/>
              <a:t>Eve</a:t>
            </a:r>
            <a:r>
              <a:rPr lang="ko-KR" altLang="en-US" dirty="0"/>
              <a:t>가 두 사람의 통신 과정에서 데이터를 감청하더라도</a:t>
            </a:r>
            <a:endParaRPr lang="en-US" altLang="ko-KR" dirty="0"/>
          </a:p>
          <a:p>
            <a:r>
              <a:rPr lang="en-US" altLang="ko-KR" dirty="0"/>
              <a:t>Common </a:t>
            </a:r>
            <a:r>
              <a:rPr lang="ko-KR" altLang="en-US" dirty="0"/>
              <a:t>색상을 구할 수 없다</a:t>
            </a:r>
            <a:endParaRPr lang="en-US" altLang="ko-KR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C07396-96D0-4FBE-85F5-9BB4D7B4570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/>
              <a:t>TLS_DHE_RSA_AES_128_GCM</a:t>
            </a:r>
            <a:endParaRPr lang="ko-KR" altLang="en-US" dirty="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A20C61F6-F893-4AB3-A851-58C6CB8F7F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61" y="1825625"/>
            <a:ext cx="5679277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774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DH</a:t>
            </a:r>
            <a:r>
              <a:rPr lang="ko-KR" altLang="en-US" dirty="0"/>
              <a:t> 키 교환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4A74C15B-85FA-45E0-830E-888EB7D873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05" y="1690688"/>
            <a:ext cx="4473190" cy="492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9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단방향 암호화</a:t>
            </a:r>
            <a:endParaRPr lang="en-US" altLang="ko-KR" dirty="0"/>
          </a:p>
          <a:p>
            <a:r>
              <a:rPr lang="ko-KR" altLang="en-US" dirty="0"/>
              <a:t>암호화만 가능하고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복호화는 불가능 </a:t>
            </a:r>
            <a:r>
              <a:rPr lang="en-US" altLang="ko-KR" dirty="0"/>
              <a:t>(</a:t>
            </a:r>
            <a:r>
              <a:rPr lang="ko-KR" altLang="en-US" dirty="0"/>
              <a:t>원본 훼손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입력의 길이가 바뀌어도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출력은 길이가 변하지 않는다</a:t>
            </a:r>
            <a:endParaRPr lang="en-US" altLang="ko-KR" dirty="0"/>
          </a:p>
          <a:p>
            <a:r>
              <a:rPr lang="ko-KR" altLang="en-US" dirty="0"/>
              <a:t>입력이 같으면 출력도 같다</a:t>
            </a:r>
            <a:endParaRPr lang="en-US" altLang="ko-KR" dirty="0"/>
          </a:p>
          <a:p>
            <a:r>
              <a:rPr lang="ko-KR" altLang="en-US" dirty="0"/>
              <a:t>입력이 조금만 변해도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출력은 완전히 변한다</a:t>
            </a:r>
            <a:endParaRPr lang="en-US" altLang="ko-K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2B2C87-9248-4A8E-947E-115D375F31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05925"/>
            <a:ext cx="5181600" cy="23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349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916FD-83AA-4D85-A64D-9398F8D1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SSL/TLS</a:t>
            </a:r>
            <a:br>
              <a:rPr lang="en-US" altLang="ko-KR" dirty="0"/>
            </a:br>
            <a:r>
              <a:rPr lang="ko-KR" altLang="en-US" dirty="0"/>
              <a:t>해싱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8CBCD-8C34-46F6-95F9-EA8F29CD5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1. </a:t>
            </a:r>
            <a:r>
              <a:rPr lang="ko-KR" altLang="en-US" dirty="0"/>
              <a:t>암호화</a:t>
            </a:r>
          </a:p>
        </p:txBody>
      </p:sp>
    </p:spTree>
    <p:extLst>
      <p:ext uri="{BB962C8B-B14F-4D97-AF65-F5344CB8AC3E}">
        <p14:creationId xmlns:p14="http://schemas.microsoft.com/office/powerpoint/2010/main" val="22166461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해싱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/>
              <a:t>암호화 되어있더라도 공격자는 비트를 수정해</a:t>
            </a:r>
            <a:r>
              <a:rPr lang="en-US" altLang="ko-KR" dirty="0"/>
              <a:t> </a:t>
            </a:r>
            <a:r>
              <a:rPr lang="ko-KR" altLang="en-US" dirty="0"/>
              <a:t>평문을 망가트릴 수 있다</a:t>
            </a:r>
            <a:endParaRPr lang="en-US" altLang="ko-KR" dirty="0"/>
          </a:p>
          <a:p>
            <a:r>
              <a:rPr lang="ko-KR" altLang="en-US" dirty="0"/>
              <a:t>어디가 몇으로 바뀌었는지는 알 수 없지만</a:t>
            </a:r>
            <a:endParaRPr lang="en-US" altLang="ko-KR" dirty="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CC0751FE-C947-434D-A53C-11BA7D2362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52" y="1278467"/>
            <a:ext cx="7182586" cy="41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3828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해싱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/>
              <a:t>암호화 되어있더라도 공격자는 비트를 수정해</a:t>
            </a:r>
            <a:r>
              <a:rPr lang="en-US" altLang="ko-KR" dirty="0"/>
              <a:t> </a:t>
            </a:r>
            <a:r>
              <a:rPr lang="ko-KR" altLang="en-US" dirty="0"/>
              <a:t>평문을 망가트릴 수 있다</a:t>
            </a:r>
            <a:endParaRPr lang="en-US" altLang="ko-KR" dirty="0"/>
          </a:p>
          <a:p>
            <a:r>
              <a:rPr lang="ko-KR" altLang="en-US" dirty="0"/>
              <a:t>어디가 몇으로 바뀌었는지는 알 수 없지만</a:t>
            </a:r>
            <a:endParaRPr lang="en-US" altLang="ko-KR" dirty="0"/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3AFCB388-7121-4836-83F4-41F8E29F01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99" y="1262300"/>
            <a:ext cx="7157609" cy="41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583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해싱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/>
              <a:t>암호화 되어있더라도 공격자는 비트를 수정해</a:t>
            </a:r>
            <a:r>
              <a:rPr lang="en-US" altLang="ko-KR" dirty="0"/>
              <a:t> </a:t>
            </a:r>
            <a:r>
              <a:rPr lang="ko-KR" altLang="en-US" dirty="0"/>
              <a:t>평문을 망가트릴 수 있다</a:t>
            </a:r>
            <a:endParaRPr lang="en-US" altLang="ko-KR" dirty="0"/>
          </a:p>
          <a:p>
            <a:r>
              <a:rPr lang="ko-KR" altLang="en-US" dirty="0"/>
              <a:t>어디가 몇으로 바뀌었는지는 알 수 없지만</a:t>
            </a:r>
            <a:endParaRPr lang="en-US" altLang="ko-KR" dirty="0"/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9E4F0BE5-2273-4573-B15A-D36492AB03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20" y="1311330"/>
            <a:ext cx="7164160" cy="41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118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해싱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/>
              <a:t>단방향 암호화를 통해 평문 원본의 대한 검증 값을</a:t>
            </a:r>
            <a:endParaRPr lang="en-US" altLang="ko-KR" dirty="0"/>
          </a:p>
          <a:p>
            <a:r>
              <a:rPr lang="ko-KR" altLang="en-US" dirty="0"/>
              <a:t>암호문 앞에 붙혀버린다</a:t>
            </a:r>
            <a:endParaRPr lang="en-US" altLang="ko-KR" dirty="0"/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7B642508-F197-41D7-89DC-688BAD8903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2" y="1092889"/>
            <a:ext cx="6698235" cy="43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7295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해싱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31113B-35DC-4B3A-9ED4-0B8E9575E95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ko-KR" altLang="en-US" dirty="0"/>
              <a:t>공격자가 임의로 암호문을 수정하게 되면 평문의 해시값과 달라지기 때문에</a:t>
            </a:r>
            <a:endParaRPr lang="en-US" altLang="ko-KR" dirty="0"/>
          </a:p>
          <a:p>
            <a:r>
              <a:rPr lang="ko-KR" altLang="en-US" dirty="0"/>
              <a:t>수신자는 이에 대하여 알아챌 수 있다</a:t>
            </a:r>
            <a:endParaRPr lang="en-US" altLang="ko-KR" dirty="0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23E0F068-07C7-4260-A3F0-4ED4AD6092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67" y="1071178"/>
            <a:ext cx="8297333" cy="439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9483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9CE2-C420-43B4-B22F-F006605A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해싱</a:t>
            </a:r>
          </a:p>
        </p:txBody>
      </p:sp>
      <p:pic>
        <p:nvPicPr>
          <p:cNvPr id="41990" name="Picture 6">
            <a:extLst>
              <a:ext uri="{FF2B5EF4-FFF2-40B4-BE49-F238E27FC236}">
                <a16:creationId xmlns:a16="http://schemas.microsoft.com/office/drawing/2014/main" id="{BBAB5566-E176-49D2-98A7-4CBCA3C314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96" y="1697567"/>
            <a:ext cx="593040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102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OAuth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2.</a:t>
            </a:r>
            <a:r>
              <a:rPr lang="ko-KR" altLang="en-US" dirty="0"/>
              <a:t> </a:t>
            </a:r>
            <a:r>
              <a:rPr lang="en-US" altLang="ko-KR" dirty="0" err="1"/>
              <a:t>IdP</a:t>
            </a:r>
            <a:r>
              <a:rPr lang="en-US" altLang="ko-KR" dirty="0"/>
              <a:t> </a:t>
            </a:r>
            <a:r>
              <a:rPr lang="ko-KR" altLang="en-US" dirty="0"/>
              <a:t>인증</a:t>
            </a:r>
            <a:r>
              <a:rPr lang="en-US" altLang="ko-KR" dirty="0"/>
              <a:t>/</a:t>
            </a:r>
            <a:r>
              <a:rPr lang="ko-KR" altLang="en-US" dirty="0"/>
              <a:t>인가</a:t>
            </a:r>
          </a:p>
        </p:txBody>
      </p:sp>
    </p:spTree>
    <p:extLst>
      <p:ext uri="{BB962C8B-B14F-4D97-AF65-F5344CB8AC3E}">
        <p14:creationId xmlns:p14="http://schemas.microsoft.com/office/powerpoint/2010/main" val="13780762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OAuth</a:t>
            </a:r>
            <a:endParaRPr lang="ko-KR" altLang="en-US" dirty="0"/>
          </a:p>
        </p:txBody>
      </p:sp>
      <p:sp>
        <p:nvSpPr>
          <p:cNvPr id="16" name="내용 개체 틀 15"/>
          <p:cNvSpPr>
            <a:spLocks noGrp="1"/>
          </p:cNvSpPr>
          <p:nvPr>
            <p:ph idx="1"/>
          </p:nvPr>
        </p:nvSpPr>
        <p:spPr>
          <a:xfrm>
            <a:off x="838200" y="3929375"/>
            <a:ext cx="10515600" cy="2247587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신뢰할 수 있는 </a:t>
            </a:r>
            <a:r>
              <a:rPr lang="ko-KR" altLang="en-US" sz="1800" dirty="0" err="1"/>
              <a:t>서비스에게</a:t>
            </a:r>
            <a:r>
              <a:rPr lang="ko-KR" altLang="en-US" sz="1800" dirty="0"/>
              <a:t> 인증을 위임해 인증을 처리하는 인증 표준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en-US" altLang="ko-KR" sz="1800" dirty="0"/>
              <a:t>OAuth </a:t>
            </a:r>
            <a:r>
              <a:rPr lang="ko-KR" altLang="en-US" sz="1800" dirty="0"/>
              <a:t>이전엔</a:t>
            </a:r>
            <a:r>
              <a:rPr lang="en-US" altLang="ko-KR" sz="1800" dirty="0"/>
              <a:t> </a:t>
            </a:r>
            <a:r>
              <a:rPr lang="ko-KR" altLang="en-US" sz="1800" dirty="0"/>
              <a:t>외부 서비스의 </a:t>
            </a:r>
            <a:r>
              <a:rPr lang="ko-KR" altLang="en-US" sz="1800" dirty="0" err="1"/>
              <a:t>로그인을</a:t>
            </a:r>
            <a:r>
              <a:rPr lang="ko-KR" altLang="en-US" sz="1800" dirty="0"/>
              <a:t> 구현하기 위해 해당 서비스의 </a:t>
            </a:r>
            <a:r>
              <a:rPr lang="en-US" altLang="ko-KR" sz="1800" dirty="0"/>
              <a:t>ID, PW</a:t>
            </a:r>
            <a:r>
              <a:rPr lang="ko-KR" altLang="en-US" sz="1800" dirty="0"/>
              <a:t> 요구</a:t>
            </a:r>
            <a:endParaRPr lang="en-US" altLang="ko-KR" sz="18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728" y="1690688"/>
            <a:ext cx="3762722" cy="1693945"/>
          </a:xfrm>
          <a:prstGeom prst="rect">
            <a:avLst/>
          </a:prstGeom>
        </p:spPr>
      </p:pic>
      <p:cxnSp>
        <p:nvCxnSpPr>
          <p:cNvPr id="5" name="직선 화살표 연결선 4"/>
          <p:cNvCxnSpPr/>
          <p:nvPr/>
        </p:nvCxnSpPr>
        <p:spPr>
          <a:xfrm flipV="1">
            <a:off x="5562600" y="2537660"/>
            <a:ext cx="106680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438" y="1690688"/>
            <a:ext cx="3992024" cy="16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473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/>
              <a:t>OAuth</a:t>
            </a:r>
            <a:r>
              <a:rPr lang="en-US" altLang="ko-KR" sz="4000" dirty="0"/>
              <a:t> </a:t>
            </a:r>
            <a:r>
              <a:rPr lang="ko-KR" altLang="en-US" sz="4000" dirty="0"/>
              <a:t>사용 이전</a:t>
            </a:r>
          </a:p>
        </p:txBody>
      </p:sp>
      <p:pic>
        <p:nvPicPr>
          <p:cNvPr id="4" name="내용 개체 틀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496" y="1546309"/>
            <a:ext cx="5611008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17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C036747-DFB3-48B6-8ABE-43A6BF8484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733" y="1690688"/>
            <a:ext cx="6578600" cy="382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70DF98-0F68-47B1-9337-8D613DB8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암호화 알고리즘의 종류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1E349B9-D703-4197-8539-2CA1F426F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단방향 암호화</a:t>
            </a:r>
            <a:endParaRPr lang="en-US" altLang="ko-KR" dirty="0"/>
          </a:p>
          <a:p>
            <a:r>
              <a:rPr lang="ko-KR" altLang="en-US" dirty="0"/>
              <a:t>암호화만 가능하고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복호화는 불가능 </a:t>
            </a:r>
            <a:r>
              <a:rPr lang="en-US" altLang="ko-KR" dirty="0"/>
              <a:t>(</a:t>
            </a:r>
            <a:r>
              <a:rPr lang="ko-KR" altLang="en-US" dirty="0"/>
              <a:t>원본 훼손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r>
              <a:rPr lang="ko-KR" altLang="en-US" dirty="0"/>
              <a:t>비밀번호 저장에 자주 사용</a:t>
            </a:r>
            <a:endParaRPr lang="en-US" altLang="ko-KR" dirty="0"/>
          </a:p>
          <a:p>
            <a:r>
              <a:rPr lang="ko-KR" altLang="en-US" dirty="0"/>
              <a:t>＂입력이 같으면 출력은 같다＂</a:t>
            </a:r>
            <a:endParaRPr lang="en-US" altLang="ko-KR" dirty="0"/>
          </a:p>
          <a:p>
            <a:r>
              <a:rPr lang="ko-KR" altLang="en-US" dirty="0"/>
              <a:t>사용자의 입력을 암호화 한뒤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dirty="0"/>
              <a:t>DB</a:t>
            </a:r>
            <a:r>
              <a:rPr lang="ko-KR" altLang="en-US" dirty="0"/>
              <a:t>에 저장된 암호화 값과 비교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099779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dirty="0"/>
              <a:t>OAuth </a:t>
            </a:r>
            <a:r>
              <a:rPr lang="ko-KR" altLang="en-US" sz="4000" dirty="0"/>
              <a:t>사용 이전</a:t>
            </a:r>
            <a:r>
              <a:rPr lang="en-US" altLang="ko-KR" sz="4000" dirty="0"/>
              <a:t>: </a:t>
            </a:r>
            <a:r>
              <a:rPr lang="ko-KR" altLang="en-US" sz="4000" dirty="0"/>
              <a:t>유저 입장</a:t>
            </a:r>
          </a:p>
        </p:txBody>
      </p:sp>
      <p:sp>
        <p:nvSpPr>
          <p:cNvPr id="16" name="내용 개체 틀 15"/>
          <p:cNvSpPr>
            <a:spLocks noGrp="1"/>
          </p:cNvSpPr>
          <p:nvPr>
            <p:ph idx="1"/>
          </p:nvPr>
        </p:nvSpPr>
        <p:spPr>
          <a:xfrm>
            <a:off x="838200" y="3673642"/>
            <a:ext cx="10515600" cy="2503321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유저가 삼성 캘린더를 신뢰하기 어려움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캘린더 뿐 아니라 포토</a:t>
            </a:r>
            <a:r>
              <a:rPr lang="en-US" altLang="ko-KR" sz="1800" dirty="0"/>
              <a:t>, </a:t>
            </a:r>
            <a:r>
              <a:rPr lang="ko-KR" altLang="en-US" sz="1800" dirty="0"/>
              <a:t>드라이브 등 유저의 모든 정보를 조회 가능</a:t>
            </a:r>
            <a:endParaRPr lang="en-US" altLang="ko-KR" sz="1800" dirty="0"/>
          </a:p>
          <a:p>
            <a:endParaRPr lang="ko-KR" altLang="en-US" sz="1800" dirty="0"/>
          </a:p>
        </p:txBody>
      </p:sp>
      <p:pic>
        <p:nvPicPr>
          <p:cNvPr id="4" name="내용 개체 틀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496" y="1546309"/>
            <a:ext cx="5611008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059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dirty="0"/>
              <a:t>OAuth </a:t>
            </a:r>
            <a:r>
              <a:rPr lang="ko-KR" altLang="en-US" sz="4000" dirty="0"/>
              <a:t>사용 이전</a:t>
            </a:r>
            <a:r>
              <a:rPr lang="en-US" altLang="ko-KR" sz="4000" dirty="0"/>
              <a:t>: </a:t>
            </a:r>
            <a:r>
              <a:rPr lang="ko-KR" altLang="en-US" sz="4000" dirty="0"/>
              <a:t>서비스 입장</a:t>
            </a:r>
          </a:p>
        </p:txBody>
      </p:sp>
      <p:sp>
        <p:nvSpPr>
          <p:cNvPr id="16" name="내용 개체 틀 15"/>
          <p:cNvSpPr>
            <a:spLocks noGrp="1"/>
          </p:cNvSpPr>
          <p:nvPr>
            <p:ph idx="1"/>
          </p:nvPr>
        </p:nvSpPr>
        <p:spPr>
          <a:xfrm>
            <a:off x="838200" y="3673642"/>
            <a:ext cx="10515600" cy="2503321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구글 </a:t>
            </a:r>
            <a:r>
              <a:rPr lang="en-US" altLang="ko-KR" sz="1800" dirty="0"/>
              <a:t>ID</a:t>
            </a:r>
            <a:r>
              <a:rPr lang="ko-KR" altLang="en-US" sz="1800" dirty="0"/>
              <a:t>와 </a:t>
            </a:r>
            <a:r>
              <a:rPr lang="en-US" altLang="ko-KR" sz="1800" dirty="0"/>
              <a:t>PW</a:t>
            </a:r>
            <a:r>
              <a:rPr lang="ko-KR" altLang="en-US" sz="1800" dirty="0"/>
              <a:t>를 관리 책임 발생</a:t>
            </a:r>
            <a:endParaRPr lang="en-US" altLang="ko-KR" sz="1800" dirty="0"/>
          </a:p>
          <a:p>
            <a:endParaRPr lang="en-US" altLang="ko-KR" sz="1800" dirty="0"/>
          </a:p>
          <a:p>
            <a:endParaRPr lang="ko-KR" altLang="en-US" sz="1800" dirty="0"/>
          </a:p>
        </p:txBody>
      </p:sp>
      <p:pic>
        <p:nvPicPr>
          <p:cNvPr id="4" name="내용 개체 틀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496" y="1546309"/>
            <a:ext cx="5611008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42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dirty="0"/>
              <a:t>OAuth </a:t>
            </a:r>
            <a:r>
              <a:rPr lang="ko-KR" altLang="en-US" sz="4000" dirty="0"/>
              <a:t>사용 이전</a:t>
            </a:r>
            <a:r>
              <a:rPr lang="en-US" altLang="ko-KR" sz="4000" dirty="0"/>
              <a:t>: </a:t>
            </a:r>
            <a:r>
              <a:rPr lang="ko-KR" altLang="en-US" sz="4000" dirty="0"/>
              <a:t>구글 입장</a:t>
            </a:r>
          </a:p>
        </p:txBody>
      </p:sp>
      <p:sp>
        <p:nvSpPr>
          <p:cNvPr id="16" name="내용 개체 틀 15"/>
          <p:cNvSpPr>
            <a:spLocks noGrp="1"/>
          </p:cNvSpPr>
          <p:nvPr>
            <p:ph idx="1"/>
          </p:nvPr>
        </p:nvSpPr>
        <p:spPr>
          <a:xfrm>
            <a:off x="838200" y="3673642"/>
            <a:ext cx="10515600" cy="2503321"/>
          </a:xfrm>
        </p:spPr>
        <p:txBody>
          <a:bodyPr>
            <a:normAutofit/>
          </a:bodyPr>
          <a:lstStyle/>
          <a:p>
            <a:r>
              <a:rPr lang="ko-KR" altLang="en-US" sz="1800" dirty="0"/>
              <a:t>구글에서 아무리 보안 수준을 높여도 외부 서비스에서 정보 노출 가능성</a:t>
            </a:r>
          </a:p>
        </p:txBody>
      </p:sp>
      <p:pic>
        <p:nvPicPr>
          <p:cNvPr id="4" name="내용 개체 틀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496" y="1546309"/>
            <a:ext cx="5611008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226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6448" y="1690688"/>
            <a:ext cx="5125165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43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6448" y="1690688"/>
            <a:ext cx="5125165" cy="1629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6960" y="3706056"/>
            <a:ext cx="747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/>
              <a:t>= </a:t>
            </a:r>
            <a:r>
              <a:rPr lang="ko-KR" altLang="en-US" sz="4000" b="1" dirty="0"/>
              <a:t>인가 </a:t>
            </a:r>
            <a:r>
              <a:rPr lang="en-US" altLang="ko-KR" sz="4000" b="1" dirty="0"/>
              <a:t>(Authentication)</a:t>
            </a:r>
            <a:endParaRPr lang="ko-KR" altLang="en-US" sz="4000" b="1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4645253"/>
            <a:ext cx="10515600" cy="153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356467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6448" y="1690688"/>
            <a:ext cx="5125165" cy="1629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6960" y="3706056"/>
            <a:ext cx="747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/>
              <a:t>= </a:t>
            </a:r>
            <a:r>
              <a:rPr lang="ko-KR" altLang="en-US" sz="4000" b="1" dirty="0"/>
              <a:t>인가 </a:t>
            </a:r>
            <a:r>
              <a:rPr lang="en-US" altLang="ko-KR" sz="4000" b="1" dirty="0"/>
              <a:t>(Authentication)</a:t>
            </a:r>
            <a:endParaRPr lang="ko-KR" altLang="en-US" sz="4000" b="1" dirty="0"/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4645253"/>
            <a:ext cx="10515600" cy="1531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인가를 위해선 </a:t>
            </a:r>
            <a:r>
              <a:rPr lang="ko-KR" altLang="en-US" sz="1800" b="1" dirty="0"/>
              <a:t>인증</a:t>
            </a:r>
            <a:r>
              <a:rPr lang="en-US" altLang="ko-KR" sz="1800" b="1" dirty="0"/>
              <a:t>(Authorization)</a:t>
            </a:r>
            <a:r>
              <a:rPr lang="ko-KR" altLang="en-US" sz="1800" dirty="0"/>
              <a:t> 작업이 선행적으로 필요 </a:t>
            </a:r>
          </a:p>
        </p:txBody>
      </p:sp>
    </p:spTree>
    <p:extLst>
      <p:ext uri="{BB962C8B-B14F-4D97-AF65-F5344CB8AC3E}">
        <p14:creationId xmlns:p14="http://schemas.microsoft.com/office/powerpoint/2010/main" val="38073977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sp>
        <p:nvSpPr>
          <p:cNvPr id="7" name="내용 개체 틀 15"/>
          <p:cNvSpPr txBox="1">
            <a:spLocks/>
          </p:cNvSpPr>
          <p:nvPr/>
        </p:nvSpPr>
        <p:spPr>
          <a:xfrm>
            <a:off x="838200" y="3490174"/>
            <a:ext cx="10515600" cy="268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800" dirty="0"/>
              <a:t>유저의 권한을 확인하기 위해선 </a:t>
            </a:r>
            <a:r>
              <a:rPr lang="ko-KR" altLang="en-US" sz="1800" b="1" dirty="0"/>
              <a:t>인증</a:t>
            </a:r>
            <a:r>
              <a:rPr lang="ko-KR" altLang="en-US" sz="1800" dirty="0"/>
              <a:t>과 </a:t>
            </a:r>
            <a:r>
              <a:rPr lang="ko-KR" altLang="en-US" sz="1800" b="1" dirty="0"/>
              <a:t>인가</a:t>
            </a:r>
            <a:r>
              <a:rPr lang="ko-KR" altLang="en-US" sz="1800" dirty="0"/>
              <a:t> 작업이 필요</a:t>
            </a:r>
            <a:endParaRPr lang="en-US" altLang="ko-KR" sz="1800" dirty="0"/>
          </a:p>
          <a:p>
            <a:endParaRPr lang="en-US" altLang="ko-KR" sz="1800" dirty="0"/>
          </a:p>
          <a:p>
            <a:r>
              <a:rPr lang="ko-KR" altLang="en-US" sz="1800" dirty="0"/>
              <a:t>유저가 누구인지 확인하는 </a:t>
            </a:r>
            <a:r>
              <a:rPr lang="ko-KR" altLang="en-US" sz="1800" b="1" dirty="0"/>
              <a:t>인증</a:t>
            </a:r>
            <a:r>
              <a:rPr lang="en-US" altLang="ko-KR" sz="1800" dirty="0"/>
              <a:t>, </a:t>
            </a:r>
            <a:r>
              <a:rPr lang="ko-KR" altLang="en-US" sz="1800" dirty="0"/>
              <a:t>유저가 어떤 권한을 가지고 있는지 확인하는 </a:t>
            </a:r>
            <a:r>
              <a:rPr lang="ko-KR" altLang="en-US" sz="1800" b="1" dirty="0"/>
              <a:t>인가</a:t>
            </a:r>
            <a:endParaRPr lang="en-US" altLang="ko-KR" sz="1800" b="1" dirty="0"/>
          </a:p>
          <a:p>
            <a:endParaRPr lang="en-US" altLang="ko-KR" sz="1800" b="1" dirty="0"/>
          </a:p>
          <a:p>
            <a:pPr marL="0" indent="0">
              <a:buNone/>
            </a:pPr>
            <a:endParaRPr lang="en-US" altLang="ko-KR" sz="18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520" y="1890246"/>
            <a:ext cx="8306959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251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 예제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43" y="2221523"/>
            <a:ext cx="9100951" cy="303365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4687614" y="2511972"/>
            <a:ext cx="5541580" cy="2816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7007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 예제 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3490175"/>
            <a:ext cx="10515600" cy="268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43" y="2221523"/>
            <a:ext cx="9100951" cy="30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331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인증과 인가 예제</a:t>
            </a:r>
          </a:p>
        </p:txBody>
      </p:sp>
      <p:sp>
        <p:nvSpPr>
          <p:cNvPr id="6" name="내용 개체 틀 15"/>
          <p:cNvSpPr txBox="1">
            <a:spLocks/>
          </p:cNvSpPr>
          <p:nvPr/>
        </p:nvSpPr>
        <p:spPr>
          <a:xfrm>
            <a:off x="838200" y="4766703"/>
            <a:ext cx="10515600" cy="1410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575" y="2364019"/>
            <a:ext cx="6687483" cy="21720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679" y="2364019"/>
            <a:ext cx="6611273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13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o Sans KR">
      <a:majorFont>
        <a:latin typeface="Noto Sans KR"/>
        <a:ea typeface="Noto Sans KR"/>
        <a:cs typeface=""/>
      </a:majorFont>
      <a:minorFont>
        <a:latin typeface="Noto Sans KR"/>
        <a:ea typeface="Noto Sans K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850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2848</Words>
  <Application>Microsoft Office PowerPoint</Application>
  <PresentationFormat>와이드스크린</PresentationFormat>
  <Paragraphs>803</Paragraphs>
  <Slides>148</Slides>
  <Notes>41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148</vt:i4>
      </vt:variant>
    </vt:vector>
  </HeadingPairs>
  <TitlesOfParts>
    <vt:vector size="152" baseType="lpstr">
      <vt:lpstr>Noto Sans KR</vt:lpstr>
      <vt:lpstr>맑은 고딕</vt:lpstr>
      <vt:lpstr>Arial</vt:lpstr>
      <vt:lpstr>Office Theme</vt:lpstr>
      <vt:lpstr>Web Security</vt:lpstr>
      <vt:lpstr>Agenda</vt:lpstr>
      <vt:lpstr>암호화의 종류</vt:lpstr>
      <vt:lpstr>암호화의 원리</vt:lpstr>
      <vt:lpstr>암호화의 원리</vt:lpstr>
      <vt:lpstr>암호화 알고리즘의 종류</vt:lpstr>
      <vt:lpstr>암호화 알고리즘의 종류</vt:lpstr>
      <vt:lpstr>암호화 알고리즘의 종류</vt:lpstr>
      <vt:lpstr>암호화 알고리즘의 종류</vt:lpstr>
      <vt:lpstr>암호화 알고리즘의 종류</vt:lpstr>
      <vt:lpstr>암호화 알고리즘의 종류</vt:lpstr>
      <vt:lpstr>암호화 알고리즘의 종류</vt:lpstr>
      <vt:lpstr>암호화 알고리즘의 종류</vt:lpstr>
      <vt:lpstr>암호화 알고리즘의 종류</vt:lpstr>
      <vt:lpstr>SSL/TLS 비동기 암호화 통신</vt:lpstr>
      <vt:lpstr>SSL/TLS </vt:lpstr>
      <vt:lpstr>Cipher Suite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비동기 암호화 통신</vt:lpstr>
      <vt:lpstr>SSL/TLS 인증서와 PKI</vt:lpstr>
      <vt:lpstr>인증서와 PKI</vt:lpstr>
      <vt:lpstr>인증서와 PKI</vt:lpstr>
      <vt:lpstr>인증서와 PKI</vt:lpstr>
      <vt:lpstr>인증서와 PKI</vt:lpstr>
      <vt:lpstr>인증서와 PKI</vt:lpstr>
      <vt:lpstr>인증서와 PKI</vt:lpstr>
      <vt:lpstr>인증서와 PKI</vt:lpstr>
      <vt:lpstr>인증서와 PKI</vt:lpstr>
      <vt:lpstr>인증서와 PKI</vt:lpstr>
      <vt:lpstr>인증서와 PKI</vt:lpstr>
      <vt:lpstr>SSL/TLS 세션 암호화</vt:lpstr>
      <vt:lpstr>세션 암호화</vt:lpstr>
      <vt:lpstr>세션 암호화</vt:lpstr>
      <vt:lpstr>세션 암호화</vt:lpstr>
      <vt:lpstr>고전적인 키 교환</vt:lpstr>
      <vt:lpstr>고전적인 키 교환</vt:lpstr>
      <vt:lpstr>고전적인 키 교환</vt:lpstr>
      <vt:lpstr>고전적인 키 교환</vt:lpstr>
      <vt:lpstr>고전적인 키 교환</vt:lpstr>
      <vt:lpstr>고전적인 키 교환</vt:lpstr>
      <vt:lpstr>SSL/TLS DH 키 교환</vt:lpstr>
      <vt:lpstr>고전적인 키 교환</vt:lpstr>
      <vt:lpstr>Diffie–Hellman Algo.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DH 키 교환</vt:lpstr>
      <vt:lpstr>SSL/TLS 해싱</vt:lpstr>
      <vt:lpstr>해싱</vt:lpstr>
      <vt:lpstr>해싱</vt:lpstr>
      <vt:lpstr>해싱</vt:lpstr>
      <vt:lpstr>해싱</vt:lpstr>
      <vt:lpstr>해싱</vt:lpstr>
      <vt:lpstr>해싱</vt:lpstr>
      <vt:lpstr>OAuth</vt:lpstr>
      <vt:lpstr>OAuth</vt:lpstr>
      <vt:lpstr>OAuth 사용 이전</vt:lpstr>
      <vt:lpstr>OAuth 사용 이전: 유저 입장</vt:lpstr>
      <vt:lpstr>OAuth 사용 이전: 서비스 입장</vt:lpstr>
      <vt:lpstr>OAuth 사용 이전: 구글 입장</vt:lpstr>
      <vt:lpstr>인증과 인가</vt:lpstr>
      <vt:lpstr>인증과 인가</vt:lpstr>
      <vt:lpstr>인증과 인가</vt:lpstr>
      <vt:lpstr>인증과 인가</vt:lpstr>
      <vt:lpstr>인증과 인가 예제</vt:lpstr>
      <vt:lpstr>인증과 인가 예제 </vt:lpstr>
      <vt:lpstr>인증과 인가 예제</vt:lpstr>
      <vt:lpstr>인증과 인가 예제</vt:lpstr>
      <vt:lpstr>인증과 인가 예제</vt:lpstr>
      <vt:lpstr>인증과 인가 예제</vt:lpstr>
      <vt:lpstr>인증과 인가</vt:lpstr>
      <vt:lpstr>인증과 인가</vt:lpstr>
      <vt:lpstr>인증과 인가</vt:lpstr>
      <vt:lpstr>인증과 인가</vt:lpstr>
      <vt:lpstr>인증과 인가</vt:lpstr>
      <vt:lpstr>OAuth</vt:lpstr>
      <vt:lpstr>OAuth Flow</vt:lpstr>
      <vt:lpstr>OAuth Flow</vt:lpstr>
      <vt:lpstr>OAuth Role</vt:lpstr>
      <vt:lpstr>OAuth Setting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OAuth - OIDC</vt:lpstr>
      <vt:lpstr>OAuth - OIDC</vt:lpstr>
      <vt:lpstr>PowerPoint 프레젠테이션</vt:lpstr>
      <vt:lpstr>PowerPoint 프레젠테이션</vt:lpstr>
      <vt:lpstr>PowerPoint 프레젠테이션</vt:lpstr>
      <vt:lpstr>PowerPoint 프레젠테이션</vt:lpstr>
      <vt:lpstr>OAuth - OIDC</vt:lpstr>
      <vt:lpstr>보안 취약점</vt:lpstr>
      <vt:lpstr>OWASP Open Web Application Security Project</vt:lpstr>
      <vt:lpstr>SQL Injection</vt:lpstr>
      <vt:lpstr>SQL Injection</vt:lpstr>
      <vt:lpstr>SQL Injection</vt:lpstr>
      <vt:lpstr>SQL Injection</vt:lpstr>
      <vt:lpstr>SQL Injection</vt:lpstr>
      <vt:lpstr>SQL Injection</vt:lpstr>
      <vt:lpstr>SQL Injection</vt:lpstr>
      <vt:lpstr>SQL Injection</vt:lpstr>
      <vt:lpstr>SQL Injection</vt:lpstr>
      <vt:lpstr>SQL Injection 방어</vt:lpstr>
      <vt:lpstr>SQL Injection 방어</vt:lpstr>
      <vt:lpstr>SQL Injection 방어</vt:lpstr>
      <vt:lpstr>SQL Injection 방어</vt:lpstr>
      <vt:lpstr>SQL Injection 방어</vt:lpstr>
      <vt:lpstr>Fin.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Security</dc:title>
  <dc:creator>pmh</dc:creator>
  <cp:lastModifiedBy>juwon</cp:lastModifiedBy>
  <cp:revision>307</cp:revision>
  <dcterms:created xsi:type="dcterms:W3CDTF">2024-05-31T11:56:17Z</dcterms:created>
  <dcterms:modified xsi:type="dcterms:W3CDTF">2024-06-05T04:31:33Z</dcterms:modified>
</cp:coreProperties>
</file>